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5" r:id="rId3"/>
    <p:sldId id="261" r:id="rId4"/>
    <p:sldId id="276" r:id="rId5"/>
    <p:sldId id="277" r:id="rId6"/>
    <p:sldId id="280" r:id="rId7"/>
    <p:sldId id="282" r:id="rId8"/>
    <p:sldId id="283" r:id="rId9"/>
    <p:sldId id="281" r:id="rId10"/>
    <p:sldId id="296" r:id="rId11"/>
    <p:sldId id="297" r:id="rId12"/>
    <p:sldId id="285" r:id="rId13"/>
    <p:sldId id="286" r:id="rId14"/>
    <p:sldId id="275" r:id="rId15"/>
    <p:sldId id="270" r:id="rId16"/>
    <p:sldId id="272" r:id="rId17"/>
    <p:sldId id="273" r:id="rId18"/>
    <p:sldId id="274" r:id="rId19"/>
    <p:sldId id="298" r:id="rId20"/>
    <p:sldId id="284" r:id="rId21"/>
    <p:sldId id="267" r:id="rId22"/>
    <p:sldId id="260" r:id="rId23"/>
    <p:sldId id="294" r:id="rId24"/>
    <p:sldId id="299" r:id="rId25"/>
    <p:sldId id="300" r:id="rId26"/>
    <p:sldId id="295" r:id="rId27"/>
    <p:sldId id="268" r:id="rId28"/>
    <p:sldId id="269" r:id="rId29"/>
    <p:sldId id="301" r:id="rId30"/>
    <p:sldId id="287" r:id="rId31"/>
    <p:sldId id="288" r:id="rId32"/>
    <p:sldId id="290" r:id="rId33"/>
    <p:sldId id="291" r:id="rId34"/>
    <p:sldId id="289" r:id="rId35"/>
    <p:sldId id="293" r:id="rId36"/>
    <p:sldId id="292" r:id="rId37"/>
    <p:sldId id="259" r:id="rId38"/>
    <p:sldId id="258" r:id="rId3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49271-9735-4400-9535-C12F1A4425F7}" type="datetimeFigureOut">
              <a:rPr lang="nb-NO" smtClean="0"/>
              <a:pPr/>
              <a:t>15.03.2013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867D5-FE2C-4BAD-80FD-A815F34A546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nl.no/Anselm_av_Canterbur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nl.no/Pierre_Ab%C3%A9lar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bel.no/Nettbibelen/Bibeltekstene?query=YmBo4edP7WIz7Y/NDJcwVYvMmXCUHyVwT034KgGHLNyvujXxGs3pgdTJ4QElJ3ICji9ekEBfzqU=" TargetMode="External"/><Relationship Id="rId3" Type="http://schemas.openxmlformats.org/officeDocument/2006/relationships/hyperlink" Target="http://www.bibel.no/Nettbibelen/Bibeltekstene?query=SyXGjvFYqNIZbs4N/mRmrfD99fGfvWlH6e4hSI/tOp1IAnyvXBjOsm+YMhZ6X88h2OJm8sZ9kls=" TargetMode="External"/><Relationship Id="rId7" Type="http://schemas.openxmlformats.org/officeDocument/2006/relationships/hyperlink" Target="http://www.bibel.no/Nettbibelen/Bibeltekstene?query=SyXGjvFYqNIZbs4N/mRmrVUcXvAwj28hnDBi7n31snNQ2E+hNPYXuo2tC1pPEPRiHXuzT4YzxcA=" TargetMode="External"/><Relationship Id="rId2" Type="http://schemas.openxmlformats.org/officeDocument/2006/relationships/hyperlink" Target="http://www.bibel.no/Nettbibelen/Bibeltekstene?query=SyXGjvFYqNIZbs4N/mRmrdBjNGZfazne/ScNSqEffHJqt1jfKKWRwHYtH2Lu4VxEEcX62q2vX6w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bel.no/Nettbibelen/Bibeltekstene?query=SyXGjvFYqNIZbs4N/mRmrQnhp/Ck8OjiJjuiT6ys08OQfXeXSbNMI8ySfiwmwo4nzSUq9pYtqw0=" TargetMode="External"/><Relationship Id="rId5" Type="http://schemas.openxmlformats.org/officeDocument/2006/relationships/hyperlink" Target="http://www.bibel.no/Nettbibelen/Bibeltekstene?query=SyXGjvFYqNIZbs4N/mRmrZgHzOedEcuH57zy6Xr7byAIc84b2mA9vjSEeWrVpZywWR3F06WGfdo=" TargetMode="External"/><Relationship Id="rId4" Type="http://schemas.openxmlformats.org/officeDocument/2006/relationships/hyperlink" Target="http://www.bibel.no/Nettbibelen/Bibeltekstene?query=SyXGjvFYqNIZbs4N/mRmrfD99fGfvWlHU2QttDDJ/baBR4cQwVZNOlZRzij75T5hwLVo32Ziel4=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referenceworks.brillonline.com/search?s.au=%22Burckhardt,+Leonhard+(Basle)%22&amp;s.f.s2_parent_title=Brill%E2%80%99s+New+Pauly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morgenbladet.no/debatt/2006/skrik_og_diktern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morgenbladet.no/debatt/2006/skrik_og_diktern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kselskap.no/boker/digte/alskabningen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hib.no/ansatte/tto/NT-bok_2000/index.htm" TargetMode="External"/><Relationship Id="rId2" Type="http://schemas.openxmlformats.org/officeDocument/2006/relationships/hyperlink" Target="http://www.theoi.com/Gallery/Z28.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-users.cs.york.ac.uk/~fisher/gn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vardesenteret.no/no/rehabilitering_og_mestring/laring-og_mestringssenteret/Mindfullness/stressmestringsprogram+for+kreftpasienter.9UFRvU2R.ip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600" b="1" dirty="0" smtClean="0"/>
              <a:t>FRELSE</a:t>
            </a:r>
            <a:endParaRPr lang="nb-NO" sz="6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b-NO" sz="2800" dirty="0" smtClean="0"/>
              <a:t>	</a:t>
            </a:r>
            <a:r>
              <a:rPr lang="nb-NO" sz="3900" i="1" dirty="0" smtClean="0"/>
              <a:t>Frelse – er det noe for dagens mennesker eller er det gått ut på dato?</a:t>
            </a:r>
          </a:p>
          <a:p>
            <a:pPr>
              <a:buNone/>
            </a:pPr>
            <a:r>
              <a:rPr lang="nb-NO" sz="3900" b="1" i="1" dirty="0" smtClean="0"/>
              <a:t>	</a:t>
            </a:r>
          </a:p>
          <a:p>
            <a:pPr>
              <a:buNone/>
            </a:pPr>
            <a:r>
              <a:rPr lang="nb-NO" sz="3900" b="1" dirty="0" smtClean="0"/>
              <a:t>			  Folkelig bibellesning</a:t>
            </a:r>
          </a:p>
          <a:p>
            <a:pPr>
              <a:buNone/>
            </a:pPr>
            <a:r>
              <a:rPr lang="nb-NO" sz="3900" dirty="0" smtClean="0"/>
              <a:t>		 Fredrikstad Domkirke 12/3 2013</a:t>
            </a:r>
          </a:p>
          <a:p>
            <a:pPr>
              <a:buNone/>
            </a:pPr>
            <a:endParaRPr lang="nb-NO" sz="2600" i="1" dirty="0" smtClean="0"/>
          </a:p>
          <a:p>
            <a:pPr>
              <a:buNone/>
            </a:pPr>
            <a:r>
              <a:rPr lang="nb-NO" sz="3900" b="1" dirty="0" smtClean="0"/>
              <a:t>		</a:t>
            </a:r>
            <a:r>
              <a:rPr lang="nb-NO" sz="3900" b="1" smtClean="0"/>
              <a:t>             </a:t>
            </a:r>
            <a:r>
              <a:rPr lang="nb-NO" sz="2600" b="1" smtClean="0"/>
              <a:t>Frank Oterholt – </a:t>
            </a:r>
            <a:r>
              <a:rPr lang="nb-NO" sz="2600" i="1" smtClean="0"/>
              <a:t>sokneprest	</a:t>
            </a:r>
            <a:endParaRPr lang="nb-NO" sz="2600" i="1" dirty="0" smtClean="0"/>
          </a:p>
          <a:p>
            <a:endParaRPr lang="nb-NO" sz="2800" i="1" dirty="0" smtClean="0"/>
          </a:p>
          <a:p>
            <a:endParaRPr lang="nb-NO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6700" b="1" dirty="0" smtClean="0"/>
              <a:t/>
            </a:r>
            <a:br>
              <a:rPr lang="nb-NO" sz="6700" b="1" dirty="0" smtClean="0"/>
            </a:br>
            <a:r>
              <a:rPr lang="nb-NO" sz="5300" b="1" dirty="0" smtClean="0"/>
              <a:t>Til alle tider søker mennesker:</a:t>
            </a:r>
            <a:br>
              <a:rPr lang="nb-NO" sz="5300" b="1" dirty="0" smtClean="0"/>
            </a:br>
            <a:endParaRPr lang="nb-NO" sz="53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Lindring, </a:t>
            </a:r>
          </a:p>
          <a:p>
            <a:r>
              <a:rPr lang="nb-NO" dirty="0" smtClean="0"/>
              <a:t>Helbredelse, </a:t>
            </a:r>
          </a:p>
          <a:p>
            <a:r>
              <a:rPr lang="nb-NO" dirty="0" smtClean="0"/>
              <a:t>Velvære,</a:t>
            </a:r>
          </a:p>
          <a:p>
            <a:r>
              <a:rPr lang="nb-NO" dirty="0" smtClean="0"/>
              <a:t>Berging fra livstruende situasjoner,</a:t>
            </a:r>
          </a:p>
          <a:p>
            <a:r>
              <a:rPr lang="nb-NO" dirty="0" smtClean="0"/>
              <a:t>Frihet fra angst og frykt,</a:t>
            </a:r>
          </a:p>
          <a:p>
            <a:r>
              <a:rPr lang="nb-NO" dirty="0" smtClean="0"/>
              <a:t>Eksistensiell forankring</a:t>
            </a:r>
            <a:endParaRPr lang="nb-N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000" b="1" dirty="0" smtClean="0"/>
              <a:t>Kveldens tema:</a:t>
            </a:r>
            <a:endParaRPr lang="nb-NO" sz="6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z="4800" b="1" dirty="0" smtClean="0"/>
              <a:t>Det kristne frelsesbegrepet:</a:t>
            </a:r>
          </a:p>
          <a:p>
            <a:r>
              <a:rPr lang="nb-NO" sz="4800" dirty="0" smtClean="0"/>
              <a:t>Kan det gi moderne mennesker lindring, helhet, </a:t>
            </a:r>
            <a:r>
              <a:rPr lang="nb-NO" sz="4800" dirty="0" err="1" smtClean="0"/>
              <a:t>livshjelp</a:t>
            </a:r>
            <a:r>
              <a:rPr lang="nb-NO" sz="4800" dirty="0" smtClean="0"/>
              <a:t>, trygghet….??</a:t>
            </a:r>
            <a:endParaRPr lang="nb-NO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518681" y="2060848"/>
            <a:ext cx="3349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9600" dirty="0" smtClean="0"/>
              <a:t>PAUSE</a:t>
            </a:r>
            <a:endParaRPr lang="nb-NO" sz="9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1" y="2276872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4800" b="1" dirty="0" smtClean="0"/>
              <a:t>Frelse i det store perspektivet</a:t>
            </a:r>
          </a:p>
          <a:p>
            <a:r>
              <a:rPr lang="nb-NO" sz="4800" i="1" dirty="0" smtClean="0"/>
              <a:t>	   </a:t>
            </a:r>
            <a:r>
              <a:rPr lang="nb-NO" sz="4800" i="1" smtClean="0"/>
              <a:t>Den kristne </a:t>
            </a:r>
            <a:r>
              <a:rPr lang="nb-NO" sz="4800" i="1" dirty="0" smtClean="0"/>
              <a:t>læren</a:t>
            </a:r>
            <a:endParaRPr lang="nb-NO" sz="48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800" b="1" dirty="0" smtClean="0"/>
              <a:t>Frelse som forløsning/forsoning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Mennesket lider under adskillelse fra Gud.</a:t>
            </a:r>
          </a:p>
          <a:p>
            <a:r>
              <a:rPr lang="nb-NO" dirty="0" smtClean="0"/>
              <a:t>Bruddet skjedde ved syndefallet i Eden.</a:t>
            </a:r>
          </a:p>
          <a:p>
            <a:endParaRPr lang="nb-NO" b="1" dirty="0" smtClean="0"/>
          </a:p>
          <a:p>
            <a:r>
              <a:rPr lang="nb-NO" b="1" dirty="0" smtClean="0"/>
              <a:t>Paulinsk litteratur: </a:t>
            </a:r>
          </a:p>
          <a:p>
            <a:pPr>
              <a:buNone/>
            </a:pPr>
            <a:r>
              <a:rPr lang="nb-NO" dirty="0" smtClean="0"/>
              <a:t>	Gjenopprettelse av Gudsforholdet:</a:t>
            </a:r>
          </a:p>
          <a:p>
            <a:pPr>
              <a:buNone/>
            </a:pPr>
            <a:r>
              <a:rPr lang="nb-NO" dirty="0" smtClean="0"/>
              <a:t>	</a:t>
            </a:r>
            <a:r>
              <a:rPr lang="nb-NO" i="1" dirty="0" smtClean="0"/>
              <a:t>”For slik alle dør på grunn av </a:t>
            </a:r>
            <a:r>
              <a:rPr lang="nb-NO" i="1" u="sng" dirty="0" smtClean="0"/>
              <a:t>Adam</a:t>
            </a:r>
            <a:r>
              <a:rPr lang="nb-NO" i="1" dirty="0" smtClean="0"/>
              <a:t>, skal alle få liv ved </a:t>
            </a:r>
            <a:r>
              <a:rPr lang="nb-NO" i="1" u="sng" dirty="0" smtClean="0"/>
              <a:t>Kristus</a:t>
            </a:r>
            <a:r>
              <a:rPr lang="nb-NO" i="1" dirty="0" smtClean="0"/>
              <a:t>.”</a:t>
            </a:r>
            <a:r>
              <a:rPr lang="nb-NO" dirty="0" smtClean="0"/>
              <a:t> </a:t>
            </a:r>
            <a:r>
              <a:rPr lang="nb-NO" sz="2000" dirty="0" smtClean="0"/>
              <a:t>(1. Kor 15,22)</a:t>
            </a:r>
            <a:endParaRPr lang="nb-NO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Hvorfor må mennesket frelses?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b-NO" sz="4600" b="1" dirty="0" smtClean="0">
                <a:latin typeface="+mj-lt"/>
              </a:rPr>
              <a:t>	</a:t>
            </a:r>
            <a:r>
              <a:rPr lang="nb-NO" sz="4200" b="1" dirty="0" smtClean="0">
                <a:latin typeface="+mj-lt"/>
              </a:rPr>
              <a:t>3 forsoningsteorier/forløsningsteorier:</a:t>
            </a:r>
          </a:p>
          <a:p>
            <a:pPr marL="514350" indent="-514350">
              <a:buFont typeface="+mj-lt"/>
              <a:buAutoNum type="arabicPeriod"/>
            </a:pPr>
            <a:r>
              <a:rPr lang="nb-NO" b="1" dirty="0" smtClean="0"/>
              <a:t>Den dramatiske </a:t>
            </a:r>
            <a:r>
              <a:rPr lang="nb-NO" dirty="0" smtClean="0"/>
              <a:t>(klassiske): Jesus’ død på korset er en ”kosmisk” kamp mot ”fordervsmaktene” synd, død og djevel. </a:t>
            </a:r>
          </a:p>
          <a:p>
            <a:pPr marL="514350" indent="-514350">
              <a:buFont typeface="+mj-lt"/>
              <a:buAutoNum type="arabicPeriod"/>
            </a:pPr>
            <a:r>
              <a:rPr lang="nb-NO" b="1" dirty="0" smtClean="0">
                <a:latin typeface="+mj-lt"/>
              </a:rPr>
              <a:t>Den objektive </a:t>
            </a:r>
            <a:r>
              <a:rPr lang="nb-NO" dirty="0" smtClean="0">
                <a:latin typeface="+mj-lt"/>
              </a:rPr>
              <a:t>(juridiske): Kristus yter godtgjørelse (satisfaksjon) for menneskenes synder. Gud var krenket, men formildes.</a:t>
            </a:r>
          </a:p>
          <a:p>
            <a:pPr marL="514350" indent="-514350">
              <a:buFont typeface="+mj-lt"/>
              <a:buAutoNum type="arabicPeriod"/>
            </a:pPr>
            <a:r>
              <a:rPr lang="nb-NO" b="1" dirty="0" smtClean="0">
                <a:latin typeface="+mj-lt"/>
              </a:rPr>
              <a:t>Den </a:t>
            </a:r>
            <a:r>
              <a:rPr lang="nb-NO" b="1" dirty="0" smtClean="0"/>
              <a:t>subjektive </a:t>
            </a:r>
            <a:r>
              <a:rPr lang="nb-NO" dirty="0" smtClean="0">
                <a:latin typeface="+mj-lt"/>
              </a:rPr>
              <a:t>(psykologiske): Mennesket forvandles og forsones i møte med Jesus’ fromhet og kjærlighet. Guds hjertevarme smelter menneskenes harde hjerter og mennesket omvender seg. </a:t>
            </a:r>
          </a:p>
          <a:p>
            <a:endParaRPr lang="nb-NO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1. Den dramatiske </a:t>
            </a:r>
            <a:r>
              <a:rPr lang="nb-NO" dirty="0" smtClean="0"/>
              <a:t>(klassiske) forsoningsteorien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b="1" dirty="0" smtClean="0"/>
              <a:t>Jesus nedkjemper ”fordervsmaktene” synd, død og djevel. </a:t>
            </a:r>
          </a:p>
          <a:p>
            <a:pPr marL="514350" indent="-514350">
              <a:buNone/>
            </a:pPr>
            <a:r>
              <a:rPr lang="nb-NO" dirty="0" smtClean="0"/>
              <a:t>	Døden på korset var en dramatisk kamp mellom Gud og det onde i tilværelsen. </a:t>
            </a:r>
          </a:p>
          <a:p>
            <a:pPr marL="514350" indent="-514350">
              <a:buNone/>
            </a:pPr>
            <a:r>
              <a:rPr lang="nb-NO" dirty="0" smtClean="0"/>
              <a:t>	Forsoningsverket gir menneskene forløsning fra </a:t>
            </a:r>
            <a:r>
              <a:rPr lang="nb-NO" i="1" dirty="0" smtClean="0"/>
              <a:t>”dødens makt”</a:t>
            </a:r>
            <a:r>
              <a:rPr lang="nb-NO" dirty="0" smtClean="0"/>
              <a:t> (</a:t>
            </a:r>
            <a:r>
              <a:rPr lang="nb-NO" dirty="0" err="1" smtClean="0"/>
              <a:t>NoS</a:t>
            </a:r>
            <a:r>
              <a:rPr lang="nb-NO" dirty="0" smtClean="0"/>
              <a:t> 187). </a:t>
            </a:r>
          </a:p>
          <a:p>
            <a:pPr marL="514350" indent="-514350">
              <a:buNone/>
            </a:pPr>
            <a:r>
              <a:rPr lang="nb-NO" dirty="0" smtClean="0"/>
              <a:t>	Menneskene befris fra dødens maktgrep.</a:t>
            </a:r>
          </a:p>
          <a:p>
            <a:pPr marL="514350" indent="-514350">
              <a:buNone/>
            </a:pPr>
            <a:r>
              <a:rPr lang="nb-NO" dirty="0" smtClean="0"/>
              <a:t>	</a:t>
            </a:r>
            <a:r>
              <a:rPr lang="nb-NO" sz="2000" dirty="0" smtClean="0"/>
              <a:t>(</a:t>
            </a:r>
            <a:r>
              <a:rPr lang="nb-NO" sz="2000" dirty="0" err="1" smtClean="0"/>
              <a:t>Irenæus</a:t>
            </a:r>
            <a:r>
              <a:rPr lang="nb-NO" sz="2000" dirty="0" smtClean="0"/>
              <a:t>, </a:t>
            </a:r>
            <a:r>
              <a:rPr lang="nb-NO" sz="2000" dirty="0" err="1" smtClean="0"/>
              <a:t>Basilius</a:t>
            </a:r>
            <a:r>
              <a:rPr lang="nb-NO" sz="2000" dirty="0" smtClean="0"/>
              <a:t>, Gregor d. store) 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2. Den objektive </a:t>
            </a:r>
            <a:r>
              <a:rPr lang="nb-NO" dirty="0" smtClean="0"/>
              <a:t>(juridiske) forsoningsteorien: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Kristus lider menneskenes straff, eller betaler Gud en ”erstatning” for å unngå straffen. </a:t>
            </a:r>
          </a:p>
          <a:p>
            <a:pPr>
              <a:buNone/>
            </a:pPr>
            <a:r>
              <a:rPr lang="nb-NO" sz="2000" dirty="0" smtClean="0"/>
              <a:t>	(Lønning 1977:124)</a:t>
            </a:r>
          </a:p>
          <a:p>
            <a:pPr>
              <a:buNone/>
            </a:pPr>
            <a:endParaRPr lang="nb-NO" sz="2400" dirty="0" smtClean="0"/>
          </a:p>
          <a:p>
            <a:pPr>
              <a:buNone/>
            </a:pPr>
            <a:r>
              <a:rPr lang="nb-NO" dirty="0" smtClean="0"/>
              <a:t>	</a:t>
            </a:r>
            <a:r>
              <a:rPr lang="nb-NO" sz="4000" b="1" i="1" dirty="0" err="1" smtClean="0"/>
              <a:t>Anselm</a:t>
            </a:r>
            <a:r>
              <a:rPr lang="nb-NO" sz="4000" dirty="0" smtClean="0"/>
              <a:t> av Canterbury – 1000-tallet</a:t>
            </a:r>
            <a:endParaRPr lang="nb-NO" dirty="0" smtClean="0"/>
          </a:p>
          <a:p>
            <a:pPr>
              <a:buNone/>
            </a:pPr>
            <a:r>
              <a:rPr lang="nb-NO" dirty="0" smtClean="0"/>
              <a:t>	</a:t>
            </a:r>
            <a:r>
              <a:rPr lang="nb-NO" sz="2800" dirty="0" err="1" smtClean="0"/>
              <a:t>Anselm</a:t>
            </a:r>
            <a:r>
              <a:rPr lang="nb-NO" sz="2800" dirty="0" smtClean="0"/>
              <a:t> har preget skolastisk teologi og protestantisk ortodoksi og konservativ teologi). </a:t>
            </a:r>
          </a:p>
          <a:p>
            <a:pPr>
              <a:buNone/>
            </a:pPr>
            <a:r>
              <a:rPr lang="nb-NO" dirty="0" smtClean="0"/>
              <a:t>	</a:t>
            </a:r>
            <a:r>
              <a:rPr lang="nb-NO" sz="2000" dirty="0" smtClean="0"/>
              <a:t>(Lønning 1977:124) (</a:t>
            </a:r>
            <a:r>
              <a:rPr lang="nb-NO" sz="2000" dirty="0" smtClean="0">
                <a:hlinkClick r:id="rId2"/>
              </a:rPr>
              <a:t>http://snl.no/Anselm_av_Canterbury</a:t>
            </a:r>
            <a:r>
              <a:rPr lang="nb-NO" sz="2000" dirty="0" smtClean="0"/>
              <a:t>)</a:t>
            </a:r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3. </a:t>
            </a:r>
            <a:r>
              <a:rPr lang="nb-NO" b="1" dirty="0" smtClean="0"/>
              <a:t>Den subjektive </a:t>
            </a:r>
            <a:r>
              <a:rPr lang="nb-NO" dirty="0" smtClean="0"/>
              <a:t>(psykologiske) forsoningsteorien: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nb-NO" dirty="0" smtClean="0"/>
              <a:t>Jesus, Guds budbærer, bringer Guds kjærlighet og hjertevarme til menneskene (som hadde rotet seg bort fra Gud). </a:t>
            </a:r>
          </a:p>
          <a:p>
            <a:pPr algn="just"/>
            <a:r>
              <a:rPr lang="nb-NO" dirty="0" smtClean="0"/>
              <a:t>Jesus’ selvutslettende lidelse vekker gjenkjærlighet (</a:t>
            </a:r>
            <a:r>
              <a:rPr lang="nb-NO" i="1" dirty="0" smtClean="0"/>
              <a:t>”The </a:t>
            </a:r>
            <a:r>
              <a:rPr lang="nb-NO" i="1" dirty="0" err="1" smtClean="0"/>
              <a:t>passion</a:t>
            </a:r>
            <a:r>
              <a:rPr lang="nb-NO" i="1" dirty="0" smtClean="0"/>
              <a:t> </a:t>
            </a:r>
            <a:r>
              <a:rPr lang="nb-NO" i="1" dirty="0" err="1" smtClean="0"/>
              <a:t>of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Christ</a:t>
            </a:r>
            <a:r>
              <a:rPr lang="nb-NO" i="1" dirty="0" smtClean="0"/>
              <a:t>”</a:t>
            </a:r>
            <a:r>
              <a:rPr lang="nb-NO" dirty="0" smtClean="0"/>
              <a:t>).</a:t>
            </a:r>
          </a:p>
          <a:p>
            <a:pPr algn="just"/>
            <a:r>
              <a:rPr lang="nb-NO" dirty="0" smtClean="0"/>
              <a:t>Mennesket forvandles og forsones i møte med Jesus’ fromhet og kjærlighet.</a:t>
            </a:r>
          </a:p>
          <a:p>
            <a:pPr algn="just"/>
            <a:r>
              <a:rPr lang="nb-NO" dirty="0" smtClean="0"/>
              <a:t>Menneskets harde hjerter ”smelter” i møte med Guds kjærlighet, og mennesket omvender seg.</a:t>
            </a:r>
          </a:p>
          <a:p>
            <a:pPr algn="just">
              <a:buNone/>
            </a:pPr>
            <a:r>
              <a:rPr lang="nb-NO" dirty="0" smtClean="0"/>
              <a:t> </a:t>
            </a:r>
          </a:p>
          <a:p>
            <a:pPr algn="just">
              <a:buNone/>
            </a:pPr>
            <a:r>
              <a:rPr lang="nb-NO" sz="2600" dirty="0" smtClean="0"/>
              <a:t>	(Middelalderteologen </a:t>
            </a:r>
            <a:r>
              <a:rPr lang="nb-NO" sz="2600" b="1" i="1" dirty="0" err="1" smtClean="0"/>
              <a:t>Abelard</a:t>
            </a:r>
            <a:r>
              <a:rPr lang="nb-NO" sz="2600" i="1" dirty="0" smtClean="0"/>
              <a:t> – 1100-tallet</a:t>
            </a:r>
            <a:r>
              <a:rPr lang="nb-NO" sz="2600" dirty="0" smtClean="0"/>
              <a:t>)</a:t>
            </a:r>
          </a:p>
          <a:p>
            <a:pPr algn="just">
              <a:buNone/>
            </a:pPr>
            <a:r>
              <a:rPr lang="nb-NO" sz="2600" dirty="0" smtClean="0"/>
              <a:t>	</a:t>
            </a:r>
            <a:r>
              <a:rPr lang="nb-NO" sz="2600" dirty="0" smtClean="0">
                <a:hlinkClick r:id="rId2"/>
              </a:rPr>
              <a:t>http://snl.no/Pierre_Ab%C3%A9lard</a:t>
            </a:r>
            <a:endParaRPr lang="nb-NO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5400" b="1" dirty="0" smtClean="0"/>
              <a:t>Frelse som </a:t>
            </a:r>
            <a:r>
              <a:rPr lang="nb-NO" sz="5400" b="1" dirty="0" err="1" smtClean="0"/>
              <a:t>livshjelp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sz="5400" dirty="0" smtClean="0"/>
              <a:t>	Fra teologien/dogmatikken går vi over til å spørre hva ”frelse” betyr for oss mennesker:</a:t>
            </a:r>
            <a:endParaRPr lang="nb-NO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Frelse som allment begrep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b-NO" sz="8000" b="1" i="1" dirty="0" smtClean="0"/>
              <a:t>		       Soteria</a:t>
            </a:r>
            <a:r>
              <a:rPr lang="nb-NO" sz="8000" b="1" dirty="0" smtClean="0"/>
              <a:t> </a:t>
            </a:r>
            <a:r>
              <a:rPr lang="nb-NO" sz="8000" dirty="0" smtClean="0"/>
              <a:t>(gr.):</a:t>
            </a:r>
            <a:r>
              <a:rPr lang="nb-NO" dirty="0" smtClean="0"/>
              <a:t> </a:t>
            </a:r>
          </a:p>
          <a:p>
            <a:pPr>
              <a:buNone/>
            </a:pPr>
            <a:r>
              <a:rPr lang="nb-NO" sz="5200" i="1" dirty="0" smtClean="0"/>
              <a:t>	  </a:t>
            </a:r>
            <a:r>
              <a:rPr lang="nb-NO" sz="5700" i="1" dirty="0" smtClean="0"/>
              <a:t>Velvære, helse, velbefinnende…</a:t>
            </a:r>
          </a:p>
          <a:p>
            <a:pPr>
              <a:buNone/>
            </a:pPr>
            <a:r>
              <a:rPr lang="nb-NO" sz="5700" dirty="0" smtClean="0"/>
              <a:t>	</a:t>
            </a:r>
            <a:r>
              <a:rPr lang="nb-NO" sz="5700" b="1" dirty="0" smtClean="0"/>
              <a:t> </a:t>
            </a:r>
          </a:p>
          <a:p>
            <a:pPr>
              <a:buNone/>
            </a:pPr>
            <a:r>
              <a:rPr lang="nb-NO" sz="5700" b="1" dirty="0" smtClean="0"/>
              <a:t>		Den personifiserte ”Soteria” </a:t>
            </a:r>
            <a:r>
              <a:rPr lang="nb-NO" sz="5700" dirty="0" smtClean="0"/>
              <a:t>	</a:t>
            </a:r>
          </a:p>
          <a:p>
            <a:pPr>
              <a:buNone/>
            </a:pPr>
            <a:r>
              <a:rPr lang="nb-NO" sz="5700" dirty="0" smtClean="0"/>
              <a:t>  Mosaikk fra et bad øst for </a:t>
            </a:r>
            <a:r>
              <a:rPr lang="nb-NO" sz="5700" dirty="0" err="1" smtClean="0"/>
              <a:t>Antiokia</a:t>
            </a:r>
            <a:r>
              <a:rPr lang="nb-NO" sz="5700" dirty="0" smtClean="0"/>
              <a:t>:</a:t>
            </a:r>
          </a:p>
          <a:p>
            <a:pPr>
              <a:buNone/>
            </a:pPr>
            <a:r>
              <a:rPr lang="nb-NO" sz="5200" dirty="0" smtClean="0"/>
              <a:t> 	</a:t>
            </a:r>
          </a:p>
          <a:p>
            <a:pPr>
              <a:buNone/>
            </a:pPr>
            <a:r>
              <a:rPr lang="nb-NO" sz="4800" b="1" dirty="0" smtClean="0"/>
              <a:t>	</a:t>
            </a:r>
            <a:endParaRPr lang="nb-NO" sz="4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Frelsens betydning for enkeltmenneske og skaperverk</a:t>
            </a:r>
            <a:endParaRPr lang="nb-NO" b="1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	</a:t>
            </a:r>
            <a:r>
              <a:rPr lang="nb-NO" sz="5400" b="1" dirty="0" smtClean="0"/>
              <a:t>Frelse som </a:t>
            </a:r>
          </a:p>
          <a:p>
            <a:pPr>
              <a:buNone/>
            </a:pPr>
            <a:r>
              <a:rPr lang="nb-NO" sz="5400" i="1" dirty="0" smtClean="0"/>
              <a:t>1. </a:t>
            </a:r>
            <a:r>
              <a:rPr lang="nb-NO" sz="5400" i="1" dirty="0" err="1" smtClean="0"/>
              <a:t>livshjelp</a:t>
            </a:r>
            <a:r>
              <a:rPr lang="nb-NO" sz="5400" dirty="0" smtClean="0"/>
              <a:t> </a:t>
            </a:r>
          </a:p>
          <a:p>
            <a:pPr>
              <a:buNone/>
            </a:pPr>
            <a:r>
              <a:rPr lang="nb-NO" sz="5400" i="1" dirty="0" smtClean="0"/>
              <a:t>2. visshet</a:t>
            </a:r>
            <a:r>
              <a:rPr lang="nb-NO" sz="5400" dirty="0" smtClean="0"/>
              <a:t> </a:t>
            </a:r>
          </a:p>
          <a:p>
            <a:pPr>
              <a:buNone/>
            </a:pPr>
            <a:r>
              <a:rPr lang="nb-NO" sz="5400" i="1" dirty="0" smtClean="0"/>
              <a:t>3. forløsning</a:t>
            </a:r>
            <a:endParaRPr lang="nb-NO" sz="5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Frelse som </a:t>
            </a:r>
            <a:r>
              <a:rPr lang="nb-NO" b="1" i="1" dirty="0" err="1" smtClean="0"/>
              <a:t>livshjelp</a:t>
            </a:r>
            <a:r>
              <a:rPr lang="nb-NO" dirty="0" smtClean="0"/>
              <a:t>, </a:t>
            </a:r>
            <a:r>
              <a:rPr lang="nb-NO" b="1" i="1" dirty="0" smtClean="0"/>
              <a:t>visshet</a:t>
            </a:r>
            <a:r>
              <a:rPr lang="nb-NO" dirty="0" smtClean="0"/>
              <a:t> og </a:t>
            </a:r>
            <a:r>
              <a:rPr lang="nb-NO" b="1" i="1" dirty="0" smtClean="0"/>
              <a:t>forløsning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nb-NO" b="1" dirty="0" smtClean="0"/>
              <a:t>1. Å være frelst – i dette livet </a:t>
            </a:r>
            <a:endParaRPr lang="nb-NO" dirty="0" smtClean="0"/>
          </a:p>
          <a:p>
            <a:pPr>
              <a:buNone/>
            </a:pPr>
            <a:r>
              <a:rPr lang="nb-NO" i="1" dirty="0" smtClean="0"/>
              <a:t>	</a:t>
            </a:r>
            <a:r>
              <a:rPr lang="nb-NO" i="1" dirty="0" err="1" smtClean="0"/>
              <a:t>Livshjelp</a:t>
            </a:r>
            <a:r>
              <a:rPr lang="nb-NO" i="1" dirty="0" smtClean="0"/>
              <a:t> og helhet her og nå</a:t>
            </a:r>
            <a:endParaRPr lang="nb-NO" dirty="0" smtClean="0"/>
          </a:p>
          <a:p>
            <a:pPr>
              <a:buNone/>
            </a:pPr>
            <a:r>
              <a:rPr lang="nb-NO" b="1" dirty="0" smtClean="0"/>
              <a:t> </a:t>
            </a:r>
            <a:endParaRPr lang="nb-NO" dirty="0" smtClean="0"/>
          </a:p>
          <a:p>
            <a:pPr lvl="0">
              <a:buNone/>
            </a:pPr>
            <a:r>
              <a:rPr lang="nb-NO" b="1" dirty="0" smtClean="0"/>
              <a:t>2. Å være frelst ”for evig”</a:t>
            </a:r>
            <a:endParaRPr lang="nb-NO" dirty="0" smtClean="0"/>
          </a:p>
          <a:p>
            <a:pPr>
              <a:buNone/>
            </a:pPr>
            <a:r>
              <a:rPr lang="nb-NO" i="1" dirty="0" smtClean="0"/>
              <a:t>    Den eksistensielle vissheten innfor det ukjente</a:t>
            </a:r>
            <a:endParaRPr lang="nb-NO" dirty="0" smtClean="0"/>
          </a:p>
          <a:p>
            <a:pPr>
              <a:buNone/>
            </a:pPr>
            <a:r>
              <a:rPr lang="nb-NO" dirty="0" smtClean="0"/>
              <a:t> </a:t>
            </a:r>
          </a:p>
          <a:p>
            <a:pPr lvl="0">
              <a:buNone/>
            </a:pPr>
            <a:r>
              <a:rPr lang="nb-NO" b="1" dirty="0" smtClean="0"/>
              <a:t>3. Hele skapningen sukker </a:t>
            </a:r>
            <a:endParaRPr lang="nb-NO" dirty="0" smtClean="0"/>
          </a:p>
          <a:p>
            <a:pPr>
              <a:buNone/>
            </a:pPr>
            <a:r>
              <a:rPr lang="nb-NO" i="1" dirty="0" smtClean="0"/>
              <a:t>	Komme ditt rike! </a:t>
            </a:r>
          </a:p>
          <a:p>
            <a:pPr>
              <a:buNone/>
            </a:pPr>
            <a:r>
              <a:rPr lang="nb-NO" i="1" dirty="0" smtClean="0"/>
              <a:t>    Et bredere perspektiv på frelsen?</a:t>
            </a:r>
            <a:endParaRPr lang="nb-NO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1. Frelse som </a:t>
            </a:r>
            <a:r>
              <a:rPr lang="nb-NO" b="1" dirty="0" err="1" smtClean="0"/>
              <a:t>livshjelp</a:t>
            </a:r>
            <a:r>
              <a:rPr lang="nb-NO" b="1" dirty="0" smtClean="0"/>
              <a:t> og helhet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Vi døpes inn i et nytt fellesskap: KIRKEN.</a:t>
            </a:r>
          </a:p>
          <a:p>
            <a:r>
              <a:rPr lang="nb-NO" dirty="0" smtClean="0"/>
              <a:t>I NT er ”frelse” å være innenfor det store fellesskapet, som er illustrert med byens beskyttende murer:</a:t>
            </a:r>
          </a:p>
          <a:p>
            <a:r>
              <a:rPr lang="nb-NO" sz="4000" b="1" i="1" dirty="0" smtClean="0"/>
              <a:t>’Polis’</a:t>
            </a:r>
            <a:r>
              <a:rPr lang="nb-NO" sz="4000" dirty="0" smtClean="0"/>
              <a:t>… byen med murene omkring.</a:t>
            </a:r>
          </a:p>
          <a:p>
            <a:r>
              <a:rPr lang="nb-NO" i="1" u="sng" dirty="0" smtClean="0"/>
              <a:t>Innenfor</a:t>
            </a:r>
            <a:r>
              <a:rPr lang="nb-NO" dirty="0" smtClean="0"/>
              <a:t> bymuren = frelse.</a:t>
            </a:r>
          </a:p>
          <a:p>
            <a:r>
              <a:rPr lang="nb-NO" i="1" u="sng" dirty="0" smtClean="0"/>
              <a:t>Utenfor</a:t>
            </a:r>
            <a:r>
              <a:rPr lang="nb-NO" dirty="0" smtClean="0"/>
              <a:t> bymuren = fortapelse (Gehenna). </a:t>
            </a:r>
            <a:endParaRPr lang="nb-N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000" b="1" dirty="0" smtClean="0"/>
              <a:t>Antikkens mennesker beskyttet seg i borgbyen  ”polis”</a:t>
            </a:r>
            <a:endParaRPr lang="nb-NO" sz="6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1986" name="Picture 2" descr="File:Acropol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705678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Byen gir beskyttelse og frelse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b-NO" sz="5100" dirty="0" smtClean="0"/>
              <a:t>	  </a:t>
            </a:r>
            <a:r>
              <a:rPr lang="nb-NO" sz="5100" i="1" dirty="0" smtClean="0"/>
              <a:t>”Utenfor er gråt og tenners </a:t>
            </a:r>
            <a:r>
              <a:rPr lang="nb-NO" sz="5100" i="1" dirty="0" err="1" smtClean="0"/>
              <a:t>gnidsel</a:t>
            </a:r>
            <a:r>
              <a:rPr lang="nb-NO" sz="5100" i="1" dirty="0" smtClean="0"/>
              <a:t>”</a:t>
            </a:r>
          </a:p>
          <a:p>
            <a:pPr>
              <a:buNone/>
            </a:pPr>
            <a:endParaRPr lang="nb-NO" sz="2900" dirty="0" smtClean="0">
              <a:hlinkClick r:id="rId2"/>
            </a:endParaRPr>
          </a:p>
          <a:p>
            <a:pPr>
              <a:buNone/>
            </a:pPr>
            <a:r>
              <a:rPr lang="nb-NO" sz="2900" dirty="0" smtClean="0">
                <a:hlinkClick r:id="rId2"/>
              </a:rPr>
              <a:t>Matt 8,12</a:t>
            </a:r>
            <a:r>
              <a:rPr lang="nb-NO" sz="2900" dirty="0" smtClean="0"/>
              <a:t> Men rikets barn skal kastes ut i mørket utenfor, der de gråter og skjærer... </a:t>
            </a:r>
          </a:p>
          <a:p>
            <a:pPr>
              <a:buNone/>
            </a:pPr>
            <a:r>
              <a:rPr lang="nb-NO" sz="2900" dirty="0" smtClean="0">
                <a:hlinkClick r:id="rId3"/>
              </a:rPr>
              <a:t>Matt 13,42</a:t>
            </a:r>
            <a:r>
              <a:rPr lang="nb-NO" sz="2900" dirty="0" smtClean="0"/>
              <a:t> Så skal de kaste dem i ildovnen, der de gråter og skjærer tenner. </a:t>
            </a:r>
          </a:p>
          <a:p>
            <a:pPr>
              <a:buNone/>
            </a:pPr>
            <a:r>
              <a:rPr lang="nb-NO" sz="2900" dirty="0" smtClean="0">
                <a:hlinkClick r:id="rId4"/>
              </a:rPr>
              <a:t>Matt 13,50</a:t>
            </a:r>
            <a:r>
              <a:rPr lang="nb-NO" sz="2900" dirty="0" smtClean="0"/>
              <a:t> .. og kaste dem i ildovnen, der de gråter og skjærer tenner. </a:t>
            </a:r>
          </a:p>
          <a:p>
            <a:pPr>
              <a:buNone/>
            </a:pPr>
            <a:r>
              <a:rPr lang="nb-NO" sz="2900" dirty="0" smtClean="0">
                <a:hlinkClick r:id="rId5"/>
              </a:rPr>
              <a:t>Matt 22,13</a:t>
            </a:r>
            <a:r>
              <a:rPr lang="nb-NO" sz="2900" dirty="0" smtClean="0"/>
              <a:t> Da sa kongen til tjenerne: ‘Bind ham på hender og føtter og kast ham ut i... </a:t>
            </a:r>
          </a:p>
          <a:p>
            <a:pPr>
              <a:buNone/>
            </a:pPr>
            <a:r>
              <a:rPr lang="nb-NO" sz="2900" dirty="0" smtClean="0">
                <a:hlinkClick r:id="rId6"/>
              </a:rPr>
              <a:t>Matt 24,51</a:t>
            </a:r>
            <a:r>
              <a:rPr lang="nb-NO" sz="2900" dirty="0" smtClean="0"/>
              <a:t> .. og hugge ham ned og la ham dele skjebne med hyklerne, der de gråter og </a:t>
            </a:r>
            <a:r>
              <a:rPr lang="nb-NO" sz="2900" dirty="0" err="1" smtClean="0"/>
              <a:t>sk</a:t>
            </a:r>
            <a:r>
              <a:rPr lang="nb-NO" sz="2900" dirty="0" smtClean="0"/>
              <a:t>... </a:t>
            </a:r>
          </a:p>
          <a:p>
            <a:pPr>
              <a:buNone/>
            </a:pPr>
            <a:r>
              <a:rPr lang="nb-NO" sz="2900" dirty="0" smtClean="0">
                <a:hlinkClick r:id="rId7"/>
              </a:rPr>
              <a:t>Matt 25,30</a:t>
            </a:r>
            <a:r>
              <a:rPr lang="nb-NO" sz="2900" dirty="0" smtClean="0"/>
              <a:t> Og kast den unyttige tjeneren ut i mørket utenfor, der de gråter og skjær... </a:t>
            </a:r>
          </a:p>
          <a:p>
            <a:pPr>
              <a:buNone/>
            </a:pPr>
            <a:r>
              <a:rPr lang="nb-NO" sz="2900" dirty="0" smtClean="0">
                <a:hlinkClick r:id="rId8"/>
              </a:rPr>
              <a:t>Mark 9,18</a:t>
            </a:r>
            <a:r>
              <a:rPr lang="nb-NO" sz="2900" dirty="0" smtClean="0"/>
              <a:t> Når den griper fatt i ham, kaster den ham over ende, og han fråder og </a:t>
            </a:r>
            <a:r>
              <a:rPr lang="nb-NO" sz="2900" dirty="0" err="1" smtClean="0"/>
              <a:t>skj</a:t>
            </a:r>
            <a:r>
              <a:rPr lang="nb-NO" sz="2900" dirty="0" smtClean="0"/>
              <a:t>...</a:t>
            </a:r>
            <a:endParaRPr lang="nb-NO" sz="2900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7200" b="1" dirty="0" smtClean="0"/>
              <a:t>Polis</a:t>
            </a:r>
            <a:endParaRPr lang="nb-NO" sz="72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b-NO" sz="4800" b="1" i="1" dirty="0" smtClean="0"/>
              <a:t>- </a:t>
            </a:r>
            <a:r>
              <a:rPr lang="nb-NO" sz="5200" b="1" i="1" dirty="0" smtClean="0"/>
              <a:t>Byen</a:t>
            </a:r>
            <a:r>
              <a:rPr lang="nb-NO" sz="5200" dirty="0" smtClean="0"/>
              <a:t> ga beskyttelse.</a:t>
            </a:r>
          </a:p>
          <a:p>
            <a:pPr>
              <a:buNone/>
            </a:pPr>
            <a:r>
              <a:rPr lang="nb-NO" sz="5200" b="1" i="1" dirty="0" smtClean="0"/>
              <a:t>- Gehenna</a:t>
            </a:r>
            <a:r>
              <a:rPr lang="nb-NO" sz="5200" dirty="0" smtClean="0"/>
              <a:t> var utenfor bymuren.</a:t>
            </a:r>
          </a:p>
          <a:p>
            <a:pPr>
              <a:buFontTx/>
              <a:buChar char="-"/>
            </a:pPr>
            <a:r>
              <a:rPr lang="nb-NO" sz="5200" b="1" i="1" dirty="0" smtClean="0"/>
              <a:t>Idioten </a:t>
            </a:r>
            <a:r>
              <a:rPr lang="nb-NO" sz="5200" i="1" dirty="0" smtClean="0"/>
              <a:t>er den som ikke tar del i byens liv.</a:t>
            </a:r>
          </a:p>
          <a:p>
            <a:pPr>
              <a:buNone/>
            </a:pPr>
            <a:r>
              <a:rPr lang="nb-NO" sz="1500" dirty="0" smtClean="0"/>
              <a:t>	</a:t>
            </a:r>
            <a:r>
              <a:rPr lang="nb-NO" sz="2200" dirty="0" err="1" smtClean="0"/>
              <a:t>ἰδιώτης</a:t>
            </a:r>
            <a:r>
              <a:rPr lang="en-US" sz="2200" dirty="0" smtClean="0"/>
              <a:t>; </a:t>
            </a:r>
            <a:r>
              <a:rPr lang="en-US" sz="2200" i="1" dirty="0" err="1" smtClean="0"/>
              <a:t>idiṓtēs</a:t>
            </a:r>
            <a:r>
              <a:rPr lang="en-US" sz="2200" dirty="0" smtClean="0"/>
              <a:t>. The term </a:t>
            </a:r>
            <a:r>
              <a:rPr lang="en-US" sz="2200" i="1" dirty="0" err="1" smtClean="0"/>
              <a:t>idiotes</a:t>
            </a:r>
            <a:r>
              <a:rPr lang="en-US" sz="2200" dirty="0" smtClean="0"/>
              <a:t> designated a private individual who did not hold any office and did not participate in political life;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nb-NO" sz="1100" i="1" dirty="0" smtClean="0">
                <a:hlinkClick r:id="rId2"/>
              </a:rPr>
              <a:t>http://referenceworks.brillonline.com/search?s.au=%22Burckhardt%2C+Leonhard+%28Basle%29%22&amp;s.f.s2_parent_title=Brill%E2%80%99s+New+Pauly</a:t>
            </a:r>
            <a:r>
              <a:rPr lang="nb-NO" sz="1100" i="1" dirty="0" smtClean="0"/>
              <a:t> </a:t>
            </a:r>
            <a:endParaRPr lang="nb-NO" sz="1100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400" b="1" dirty="0" smtClean="0"/>
              <a:t>Guds by – Den endelige frelsen</a:t>
            </a:r>
            <a:endParaRPr lang="nb-NO" sz="5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b-NO" i="1" dirty="0" smtClean="0"/>
              <a:t>	</a:t>
            </a:r>
            <a:r>
              <a:rPr lang="nb-NO" sz="3500" i="1" dirty="0" smtClean="0"/>
              <a:t>Og jeg så </a:t>
            </a:r>
            <a:r>
              <a:rPr lang="nb-NO" sz="3500" i="1" u="sng" dirty="0" smtClean="0"/>
              <a:t>den hellige byen</a:t>
            </a:r>
            <a:r>
              <a:rPr lang="nb-NO" sz="3500" i="1" dirty="0" smtClean="0"/>
              <a:t>, </a:t>
            </a:r>
            <a:r>
              <a:rPr lang="nb-NO" sz="3500" i="1" u="sng" dirty="0" smtClean="0"/>
              <a:t>det nye Jerusalem</a:t>
            </a:r>
            <a:r>
              <a:rPr lang="nb-NO" sz="3500" i="1" dirty="0" smtClean="0"/>
              <a:t>, stige ned fra himmelen, fra Gud, gjort i stand og pyntet som en brud for sin brudgom.  </a:t>
            </a:r>
            <a:r>
              <a:rPr lang="nb-NO" sz="3500" i="1" u="sng" dirty="0" smtClean="0"/>
              <a:t>3</a:t>
            </a:r>
            <a:r>
              <a:rPr lang="nb-NO" sz="3500" i="1" dirty="0" smtClean="0"/>
              <a:t> Og jeg hørte fra tronen en høy røst som sa: ”</a:t>
            </a:r>
            <a:r>
              <a:rPr lang="nb-NO" sz="3500" i="1" u="sng" dirty="0" smtClean="0"/>
              <a:t>Se, Guds bolig er hos menneskene</a:t>
            </a:r>
            <a:r>
              <a:rPr lang="nb-NO" sz="3500" i="1" dirty="0" smtClean="0"/>
              <a:t>. Han skal bo hos dem, og de skal være hans folk, og Gud selv skal være hos dem. Han skal være deres Gud. </a:t>
            </a:r>
            <a:r>
              <a:rPr lang="nb-NO" sz="3500" i="1" u="sng" dirty="0" smtClean="0"/>
              <a:t>4</a:t>
            </a:r>
            <a:r>
              <a:rPr lang="nb-NO" sz="3500" i="1" dirty="0" smtClean="0"/>
              <a:t> Han skal tørke bort hver tåre fra deres øyne, og døden skal ikke være mer, heller ikke sorg eller skrik eller smerte… </a:t>
            </a:r>
            <a:r>
              <a:rPr lang="nb-NO" sz="1500" dirty="0" smtClean="0"/>
              <a:t>Fra Johannes Åpenbaring kapittel 21.</a:t>
            </a:r>
            <a:endParaRPr lang="nb-NO" sz="2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2. Frelst for evigheten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	</a:t>
            </a:r>
            <a:r>
              <a:rPr lang="nb-NO" b="1" dirty="0" smtClean="0"/>
              <a:t>Den eksistensielle vissheten</a:t>
            </a:r>
          </a:p>
          <a:p>
            <a:pPr>
              <a:buNone/>
            </a:pPr>
            <a:r>
              <a:rPr lang="nb-NO" dirty="0" smtClean="0"/>
              <a:t>	Hvordan vet jeg at jeg er frelst?</a:t>
            </a:r>
          </a:p>
          <a:p>
            <a:pPr>
              <a:buNone/>
            </a:pPr>
            <a:endParaRPr lang="nb-NO" sz="1600" dirty="0" smtClean="0"/>
          </a:p>
          <a:p>
            <a:pPr>
              <a:buNone/>
            </a:pPr>
            <a:r>
              <a:rPr lang="nb-NO" dirty="0" smtClean="0"/>
              <a:t>	</a:t>
            </a:r>
            <a:r>
              <a:rPr lang="nb-NO" b="1" dirty="0" smtClean="0"/>
              <a:t>Fordi: </a:t>
            </a:r>
          </a:p>
          <a:p>
            <a:pPr>
              <a:buNone/>
            </a:pPr>
            <a:r>
              <a:rPr lang="nb-NO" b="1" dirty="0" smtClean="0"/>
              <a:t>	</a:t>
            </a:r>
            <a:r>
              <a:rPr lang="nb-NO" dirty="0" smtClean="0"/>
              <a:t>Gud er nådig og barmhjertig… </a:t>
            </a:r>
          </a:p>
          <a:p>
            <a:pPr>
              <a:buNone/>
            </a:pPr>
            <a:r>
              <a:rPr lang="nb-NO" dirty="0" smtClean="0"/>
              <a:t>	</a:t>
            </a:r>
            <a:r>
              <a:rPr lang="nb-NO" i="1" dirty="0" smtClean="0"/>
              <a:t>”Han vil ingen synders død”…</a:t>
            </a:r>
          </a:p>
          <a:p>
            <a:pPr>
              <a:buNone/>
            </a:pPr>
            <a:r>
              <a:rPr lang="nb-NO" i="1" dirty="0" smtClean="0"/>
              <a:t>	”… for at hver den som tror på ham, ikke skal gå fortapt…” </a:t>
            </a:r>
            <a:r>
              <a:rPr lang="nb-NO" dirty="0" smtClean="0"/>
              <a:t>(Joh. 3,16)</a:t>
            </a:r>
            <a:endParaRPr lang="nb-NO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b="1" dirty="0" smtClean="0"/>
              <a:t>3. Hele skaperverket sukker etter frelse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	</a:t>
            </a:r>
            <a:r>
              <a:rPr lang="nb-NO" b="1" dirty="0" smtClean="0"/>
              <a:t>Etter dåpen sier liturgen: </a:t>
            </a:r>
          </a:p>
          <a:p>
            <a:pPr>
              <a:buNone/>
            </a:pPr>
            <a:r>
              <a:rPr lang="nb-NO" dirty="0" smtClean="0"/>
              <a:t>	Kjære menighet. Gjennom dåpen </a:t>
            </a:r>
            <a:r>
              <a:rPr lang="nb-NO" u="sng" dirty="0" smtClean="0"/>
              <a:t>setter Gud oss inn i sin verdensvide kirke</a:t>
            </a:r>
            <a:r>
              <a:rPr lang="nb-NO" dirty="0" smtClean="0"/>
              <a:t> og gir oss del i Jesu kall og oppdrag. La oss stå sammen i vitnesbyrd og tjeneste, </a:t>
            </a:r>
            <a:r>
              <a:rPr lang="nb-NO" u="sng" dirty="0" smtClean="0"/>
              <a:t>inntil dagen kommer da alt det skapte skal bli forløst</a:t>
            </a:r>
            <a:r>
              <a:rPr lang="nb-NO" dirty="0" smtClean="0"/>
              <a:t> ved vår frelser, Jesus Kristus. </a:t>
            </a:r>
            <a:endParaRPr lang="nb-NO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Frelse ikke bare noe individuelt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sz="6000" b="1" dirty="0" smtClean="0"/>
              <a:t>	Kristen tro:</a:t>
            </a:r>
          </a:p>
          <a:p>
            <a:pPr>
              <a:buNone/>
            </a:pPr>
            <a:r>
              <a:rPr lang="nb-NO" sz="6000" dirty="0" smtClean="0"/>
              <a:t>	Hele skaperverket skal frelses, forløses og fornyes…</a:t>
            </a:r>
            <a:endParaRPr lang="nb-NO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5400" b="1" dirty="0" smtClean="0"/>
              <a:t>Frelse som ”velvære”</a:t>
            </a:r>
            <a:endParaRPr lang="nb-NO" sz="5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 descr="http://www.theoi.com/image/Z28.1Sote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6408712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 err="1" smtClean="0"/>
              <a:t>Hele-skapningen-sukker-motivet</a:t>
            </a:r>
            <a:endParaRPr lang="nb-NO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b="1" dirty="0" smtClean="0"/>
              <a:t>	Kjent motiv (tema) i litteraturen: </a:t>
            </a:r>
          </a:p>
          <a:p>
            <a:pPr>
              <a:buNone/>
            </a:pPr>
            <a:r>
              <a:rPr lang="nb-NO" sz="1400" b="1" dirty="0" smtClean="0"/>
              <a:t>	</a:t>
            </a:r>
          </a:p>
          <a:p>
            <a:pPr>
              <a:buNone/>
            </a:pPr>
            <a:r>
              <a:rPr lang="nb-NO" b="1" dirty="0" smtClean="0"/>
              <a:t>	Romerbrevet 8 er kjent i litteraturen:</a:t>
            </a:r>
          </a:p>
          <a:p>
            <a:pPr>
              <a:buNone/>
            </a:pPr>
            <a:r>
              <a:rPr lang="nb-NO" b="1" dirty="0" smtClean="0"/>
              <a:t>	</a:t>
            </a:r>
            <a:r>
              <a:rPr lang="nb-NO" i="1" dirty="0" smtClean="0"/>
              <a:t>”Vi vet at helt til denne dag sukker og stønner alt det skapte samstemt, som i </a:t>
            </a:r>
            <a:r>
              <a:rPr lang="nb-NO" i="1" dirty="0" err="1" smtClean="0"/>
              <a:t>fødselsrier</a:t>
            </a:r>
            <a:r>
              <a:rPr lang="nb-NO" i="1" dirty="0" smtClean="0"/>
              <a:t>… og lengter etter å bli Guds barn fullt og helt når kroppen vår blir satt fri.”</a:t>
            </a:r>
            <a:r>
              <a:rPr lang="nb-NO" dirty="0" smtClean="0"/>
              <a:t> (Rom 8,22-23)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	</a:t>
            </a:r>
            <a:endParaRPr lang="nb-NO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 err="1" smtClean="0"/>
              <a:t>Hele-skapningen-sukker-motivet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dirty="0" smtClean="0"/>
              <a:t>	</a:t>
            </a:r>
            <a:r>
              <a:rPr lang="nb-NO" b="1" dirty="0" smtClean="0"/>
              <a:t>Disse skriver om ”skapningens sukk”:</a:t>
            </a:r>
          </a:p>
          <a:p>
            <a:pPr>
              <a:buNone/>
            </a:pPr>
            <a:r>
              <a:rPr lang="nb-NO" dirty="0" smtClean="0"/>
              <a:t>	Knut Hamsund (Sult 1890)</a:t>
            </a:r>
          </a:p>
          <a:p>
            <a:pPr>
              <a:buNone/>
            </a:pPr>
            <a:r>
              <a:rPr lang="nb-NO" dirty="0" smtClean="0"/>
              <a:t>	Jørgen Moe</a:t>
            </a:r>
          </a:p>
          <a:p>
            <a:pPr>
              <a:buNone/>
            </a:pPr>
            <a:r>
              <a:rPr lang="nb-NO" dirty="0" smtClean="0"/>
              <a:t>	Sigbjørn Obstfelder</a:t>
            </a:r>
          </a:p>
          <a:p>
            <a:pPr>
              <a:buNone/>
            </a:pPr>
            <a:r>
              <a:rPr lang="nb-NO" dirty="0" smtClean="0"/>
              <a:t>	Johan S.C. Welhaven</a:t>
            </a:r>
          </a:p>
          <a:p>
            <a:pPr>
              <a:buNone/>
            </a:pPr>
            <a:r>
              <a:rPr lang="nb-NO" dirty="0" smtClean="0"/>
              <a:t>	m.fl.</a:t>
            </a:r>
            <a:br>
              <a:rPr lang="nb-NO" dirty="0" smtClean="0"/>
            </a:br>
            <a:endParaRPr lang="nb-NO" dirty="0" smtClean="0"/>
          </a:p>
          <a:p>
            <a:pPr>
              <a:buNone/>
            </a:pPr>
            <a:r>
              <a:rPr lang="nb-NO" dirty="0" smtClean="0"/>
              <a:t>	Edvard Munch – Skrik…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8000" dirty="0" smtClean="0"/>
              <a:t>Skrik</a:t>
            </a:r>
            <a:endParaRPr lang="nb-NO" sz="8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nb-NO" dirty="0" smtClean="0"/>
              <a:t>	</a:t>
            </a:r>
            <a:r>
              <a:rPr lang="nb-NO" sz="6000" i="1" dirty="0" smtClean="0"/>
              <a:t>Er det ”</a:t>
            </a:r>
            <a:r>
              <a:rPr lang="nb-NO" sz="6000" i="1" u="sng" dirty="0" smtClean="0"/>
              <a:t>sukket fra</a:t>
            </a:r>
          </a:p>
          <a:p>
            <a:pPr algn="just">
              <a:buNone/>
            </a:pPr>
            <a:r>
              <a:rPr lang="nb-NO" sz="6000" i="1" dirty="0" smtClean="0"/>
              <a:t>	</a:t>
            </a:r>
            <a:r>
              <a:rPr lang="nb-NO" sz="6000" i="1" u="sng" dirty="0" smtClean="0"/>
              <a:t>skapningen</a:t>
            </a:r>
            <a:r>
              <a:rPr lang="nb-NO" sz="6000" i="1" dirty="0" smtClean="0"/>
              <a:t>” Munch</a:t>
            </a:r>
          </a:p>
          <a:p>
            <a:pPr algn="just">
              <a:buNone/>
            </a:pPr>
            <a:r>
              <a:rPr lang="nb-NO" sz="6000" i="1" dirty="0" smtClean="0"/>
              <a:t>	illustrerer i sitt kjente ikon ”Skrik”?</a:t>
            </a:r>
            <a:endParaRPr lang="nb-NO" sz="4800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8000" dirty="0" smtClean="0"/>
              <a:t>Skrik</a:t>
            </a:r>
            <a:endParaRPr lang="nb-NO" sz="8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 descr="Ikke alene? Var ideen til &quot;Skrik&quot; Munchs egen, eller ble maleriet til i samarbeid med andre?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16832"/>
            <a:ext cx="5905500" cy="3926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000" b="1" dirty="0" smtClean="0"/>
              <a:t>Edvard Munch skriver: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nb-NO" i="1" dirty="0" smtClean="0"/>
              <a:t>"Jeg </a:t>
            </a:r>
            <a:r>
              <a:rPr lang="nb-NO" i="1" dirty="0" err="1" smtClean="0"/>
              <a:t>gik</a:t>
            </a:r>
            <a:r>
              <a:rPr lang="nb-NO" i="1" dirty="0" smtClean="0"/>
              <a:t> bortover veien med to venner. Solen </a:t>
            </a:r>
            <a:r>
              <a:rPr lang="nb-NO" i="1" dirty="0" err="1" smtClean="0"/>
              <a:t>gik</a:t>
            </a:r>
            <a:r>
              <a:rPr lang="nb-NO" i="1" dirty="0" smtClean="0"/>
              <a:t> ned - Himmelen blev </a:t>
            </a:r>
            <a:r>
              <a:rPr lang="nb-NO" i="1" dirty="0" err="1" smtClean="0"/>
              <a:t>pludselig</a:t>
            </a:r>
            <a:r>
              <a:rPr lang="nb-NO" i="1" dirty="0" smtClean="0"/>
              <a:t> </a:t>
            </a:r>
            <a:r>
              <a:rPr lang="nb-NO" i="1" dirty="0" err="1" smtClean="0"/>
              <a:t>blodi</a:t>
            </a:r>
            <a:r>
              <a:rPr lang="nb-NO" i="1" dirty="0" smtClean="0"/>
              <a:t> rød - </a:t>
            </a:r>
            <a:r>
              <a:rPr lang="nb-NO" i="1" u="sng" dirty="0" smtClean="0"/>
              <a:t>Jeg følte som et pust av vemod</a:t>
            </a:r>
            <a:r>
              <a:rPr lang="nb-NO" i="1" dirty="0" smtClean="0"/>
              <a:t> - Jeg stanset, </a:t>
            </a:r>
            <a:r>
              <a:rPr lang="nb-NO" i="1" dirty="0" err="1" smtClean="0"/>
              <a:t>lænede</a:t>
            </a:r>
            <a:r>
              <a:rPr lang="nb-NO" i="1" dirty="0" smtClean="0"/>
              <a:t> mig til </a:t>
            </a:r>
            <a:r>
              <a:rPr lang="nb-NO" i="1" dirty="0" err="1" smtClean="0"/>
              <a:t>gjærdet</a:t>
            </a:r>
            <a:r>
              <a:rPr lang="nb-NO" i="1" dirty="0" smtClean="0"/>
              <a:t> </a:t>
            </a:r>
            <a:r>
              <a:rPr lang="nb-NO" i="1" dirty="0" err="1" smtClean="0"/>
              <a:t>træt</a:t>
            </a:r>
            <a:r>
              <a:rPr lang="nb-NO" i="1" dirty="0" smtClean="0"/>
              <a:t> til døden så utover over de flammende skyer som blod og </a:t>
            </a:r>
            <a:r>
              <a:rPr lang="nb-NO" i="1" dirty="0" err="1" smtClean="0"/>
              <a:t>sværd</a:t>
            </a:r>
            <a:r>
              <a:rPr lang="nb-NO" i="1" dirty="0" smtClean="0"/>
              <a:t> over den blåsvarte fjord og by. Mine venner </a:t>
            </a:r>
            <a:r>
              <a:rPr lang="nb-NO" i="1" dirty="0" err="1" smtClean="0"/>
              <a:t>gik</a:t>
            </a:r>
            <a:r>
              <a:rPr lang="nb-NO" i="1" dirty="0" smtClean="0"/>
              <a:t> videre. Jeg stod der </a:t>
            </a:r>
            <a:r>
              <a:rPr lang="nb-NO" i="1" dirty="0" err="1" smtClean="0"/>
              <a:t>skælvende</a:t>
            </a:r>
            <a:r>
              <a:rPr lang="nb-NO" i="1" dirty="0" smtClean="0"/>
              <a:t> </a:t>
            </a:r>
            <a:r>
              <a:rPr lang="nb-NO" i="1" dirty="0" err="1" smtClean="0"/>
              <a:t>af</a:t>
            </a:r>
            <a:r>
              <a:rPr lang="nb-NO" i="1" dirty="0" smtClean="0"/>
              <a:t> angst, og jeg følte som </a:t>
            </a:r>
            <a:r>
              <a:rPr lang="nb-NO" i="1" u="sng" dirty="0" smtClean="0"/>
              <a:t>et stort </a:t>
            </a:r>
            <a:r>
              <a:rPr lang="nb-NO" i="1" u="sng" dirty="0" err="1" smtClean="0"/>
              <a:t>uendeligt</a:t>
            </a:r>
            <a:r>
              <a:rPr lang="nb-NO" i="1" u="sng" dirty="0" smtClean="0"/>
              <a:t> </a:t>
            </a:r>
            <a:r>
              <a:rPr lang="nb-NO" i="1" u="sng" dirty="0" err="1" smtClean="0"/>
              <a:t>skrig</a:t>
            </a:r>
            <a:r>
              <a:rPr lang="nb-NO" i="1" u="sng" dirty="0" smtClean="0"/>
              <a:t> </a:t>
            </a:r>
            <a:r>
              <a:rPr lang="nb-NO" i="1" u="sng" dirty="0" err="1" smtClean="0"/>
              <a:t>gjennem</a:t>
            </a:r>
            <a:r>
              <a:rPr lang="nb-NO" i="1" u="sng" dirty="0" smtClean="0"/>
              <a:t> naturen</a:t>
            </a:r>
            <a:r>
              <a:rPr lang="nb-NO" i="1" dirty="0" smtClean="0"/>
              <a:t>.” </a:t>
            </a:r>
            <a:r>
              <a:rPr lang="nb-NO" sz="2200" i="1" dirty="0" smtClean="0">
                <a:hlinkClick r:id="rId2"/>
              </a:rPr>
              <a:t>http://morgenbladet.no/debatt/2006/skrik_og_dikterne#.UTJ5I6607d4</a:t>
            </a:r>
            <a:r>
              <a:rPr lang="nb-NO" i="1" dirty="0" smtClean="0"/>
              <a:t> </a:t>
            </a:r>
            <a:endParaRPr lang="nb-NO" i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6000" b="1" dirty="0" smtClean="0"/>
              <a:t>Angst i samtiden</a:t>
            </a:r>
            <a:endParaRPr lang="nb-NO" sz="6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	</a:t>
            </a:r>
            <a:r>
              <a:rPr lang="nb-NO" sz="3600" i="1" dirty="0" smtClean="0"/>
              <a:t>En viktig bakgrunn for "Skrik" er … angsten som tema i samtidens diktning,…</a:t>
            </a:r>
            <a:r>
              <a:rPr lang="nb-NO" sz="3600" dirty="0" smtClean="0"/>
              <a:t> (1890-årene). </a:t>
            </a:r>
            <a:r>
              <a:rPr lang="nb-NO" sz="2000" dirty="0" smtClean="0">
                <a:hlinkClick r:id="rId2"/>
              </a:rPr>
              <a:t>http://morgenbladet.no/debatt/2006/skrik_og_dikterne#.UTJ5I6607d4</a:t>
            </a:r>
            <a:r>
              <a:rPr lang="nb-NO" sz="2000" dirty="0" smtClean="0"/>
              <a:t> </a:t>
            </a:r>
          </a:p>
          <a:p>
            <a:pPr>
              <a:buNone/>
            </a:pPr>
            <a:r>
              <a:rPr lang="nb-NO" sz="4400" dirty="0" smtClean="0"/>
              <a:t>	</a:t>
            </a:r>
            <a:endParaRPr lang="nb-NO" sz="4000" dirty="0" smtClean="0"/>
          </a:p>
          <a:p>
            <a:pPr>
              <a:buNone/>
            </a:pPr>
            <a:r>
              <a:rPr lang="nb-NO" sz="3600" b="1" dirty="0" smtClean="0"/>
              <a:t>	</a:t>
            </a:r>
            <a:r>
              <a:rPr lang="nb-NO" sz="3600" b="1" dirty="0" err="1" smtClean="0"/>
              <a:t>Nyromantikken</a:t>
            </a:r>
            <a:r>
              <a:rPr lang="nb-NO" sz="3600" b="1" dirty="0" smtClean="0"/>
              <a:t>:</a:t>
            </a:r>
            <a:r>
              <a:rPr lang="nb-NO" sz="3600" dirty="0" smtClean="0"/>
              <a:t> Hamsun</a:t>
            </a:r>
            <a:endParaRPr lang="nb-NO" sz="3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6600" b="1" dirty="0" smtClean="0"/>
              <a:t>Obstfelder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da-DK" sz="11200" b="1" dirty="0" smtClean="0"/>
              <a:t>Al skabningen sukker</a:t>
            </a:r>
            <a:r>
              <a:rPr lang="da-DK" sz="11200" dirty="0" smtClean="0"/>
              <a:t> (1890.)</a:t>
            </a:r>
          </a:p>
          <a:p>
            <a:pPr>
              <a:buNone/>
            </a:pPr>
            <a:endParaRPr lang="da-DK" sz="4000" dirty="0" smtClean="0"/>
          </a:p>
          <a:p>
            <a:pPr>
              <a:buNone/>
            </a:pPr>
            <a:r>
              <a:rPr lang="da-DK" sz="11200" dirty="0" smtClean="0"/>
              <a:t>	</a:t>
            </a:r>
            <a:r>
              <a:rPr lang="da-DK" sz="11200" i="1" dirty="0" smtClean="0"/>
              <a:t>”Al skabningen sukker.</a:t>
            </a:r>
          </a:p>
          <a:p>
            <a:pPr>
              <a:buNone/>
            </a:pPr>
            <a:r>
              <a:rPr lang="da-DK" sz="11200" i="1" dirty="0" smtClean="0"/>
              <a:t>	Bævende spørger det. </a:t>
            </a:r>
            <a:br>
              <a:rPr lang="da-DK" sz="11200" i="1" dirty="0" smtClean="0"/>
            </a:br>
            <a:r>
              <a:rPr lang="da-DK" sz="11200" i="1" dirty="0" smtClean="0"/>
              <a:t>Bølgende hvisker det.</a:t>
            </a:r>
          </a:p>
          <a:p>
            <a:pPr>
              <a:buNone/>
            </a:pPr>
            <a:r>
              <a:rPr lang="da-DK" sz="11200" i="1" dirty="0" smtClean="0"/>
              <a:t>	Fuglene klynger sig sammen, </a:t>
            </a:r>
            <a:br>
              <a:rPr lang="da-DK" sz="11200" i="1" dirty="0" smtClean="0"/>
            </a:br>
            <a:r>
              <a:rPr lang="da-DK" sz="11200" i="1" dirty="0" smtClean="0"/>
              <a:t>læser hinandens øine...!” ... </a:t>
            </a:r>
            <a:r>
              <a:rPr lang="da-DK" sz="4500" i="1" dirty="0" smtClean="0">
                <a:hlinkClick r:id="rId2"/>
              </a:rPr>
              <a:t>http://www.bokselskap.no/boker/digte/alskabningen</a:t>
            </a:r>
            <a:r>
              <a:rPr lang="da-DK" sz="4500" i="1" dirty="0" smtClean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6600" b="1" dirty="0" err="1" smtClean="0"/>
              <a:t>Apokatastasis</a:t>
            </a:r>
            <a:endParaRPr lang="nb-NO" sz="6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800" dirty="0" smtClean="0"/>
              <a:t>”Vil frelsen til sist gjelde alle? </a:t>
            </a:r>
          </a:p>
          <a:p>
            <a:pPr>
              <a:buNone/>
            </a:pPr>
            <a:r>
              <a:rPr lang="nb-NO" sz="4800" dirty="0" smtClean="0"/>
              <a:t>	(’</a:t>
            </a:r>
            <a:r>
              <a:rPr lang="nb-NO" sz="4800" i="1" dirty="0" err="1" smtClean="0"/>
              <a:t>apokatastasis</a:t>
            </a:r>
            <a:r>
              <a:rPr lang="nb-NO" sz="4800" i="1" dirty="0" smtClean="0"/>
              <a:t> </a:t>
            </a:r>
            <a:r>
              <a:rPr lang="nb-NO" sz="4800" i="1" dirty="0" err="1" smtClean="0"/>
              <a:t>panton</a:t>
            </a:r>
            <a:r>
              <a:rPr lang="nb-NO" sz="4800" i="1" dirty="0" smtClean="0"/>
              <a:t>’</a:t>
            </a:r>
            <a:r>
              <a:rPr lang="nb-NO" sz="4800" dirty="0" smtClean="0"/>
              <a:t>)”</a:t>
            </a:r>
          </a:p>
          <a:p>
            <a:r>
              <a:rPr lang="nb-NO" sz="4800" dirty="0" smtClean="0"/>
              <a:t>”Finnes det en mulighet for å miste frelsen?”</a:t>
            </a:r>
          </a:p>
          <a:p>
            <a:r>
              <a:rPr lang="nb-NO" sz="1600" dirty="0" smtClean="0"/>
              <a:t>Fra Luthersk kirketidende nr. 16/2012, s 381 (professor Harald </a:t>
            </a:r>
            <a:r>
              <a:rPr lang="nb-NO" sz="1600" dirty="0" err="1" smtClean="0"/>
              <a:t>Hegstad</a:t>
            </a:r>
            <a:r>
              <a:rPr lang="nb-NO" sz="1600" dirty="0" smtClean="0"/>
              <a:t>). </a:t>
            </a:r>
          </a:p>
          <a:p>
            <a:pPr>
              <a:buNone/>
            </a:pPr>
            <a:r>
              <a:rPr lang="nb-NO" sz="1600" dirty="0" smtClean="0"/>
              <a:t>	Temanummer: </a:t>
            </a:r>
            <a:r>
              <a:rPr lang="nb-NO" sz="1600" dirty="0" err="1" smtClean="0"/>
              <a:t>Apokatastasis</a:t>
            </a:r>
            <a:r>
              <a:rPr lang="nb-NO" sz="1600" dirty="0" smtClean="0"/>
              <a:t>?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800" b="1" dirty="0" smtClean="0"/>
              <a:t>Anvendt litteratur og kilder</a:t>
            </a:r>
            <a:endParaRPr lang="nb-NO" sz="48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The new International Dictionary of New Testament Theology. Vol. 3. Editor: Collin Brown. The Paternoster press </a:t>
            </a:r>
            <a:r>
              <a:rPr lang="en-US" sz="1200" dirty="0" smtClean="0"/>
              <a:t>1971.</a:t>
            </a:r>
          </a:p>
          <a:p>
            <a:r>
              <a:rPr lang="en-US" sz="1200" dirty="0"/>
              <a:t> </a:t>
            </a:r>
            <a:r>
              <a:rPr lang="en-US" sz="1200" dirty="0" smtClean="0"/>
              <a:t>Greek-English </a:t>
            </a:r>
            <a:r>
              <a:rPr lang="en-US" sz="1200" dirty="0"/>
              <a:t>Lexicon of The New Testament, Bauer/Arndt/Gingrich. The University of Chicago Press 1957</a:t>
            </a:r>
            <a:r>
              <a:rPr lang="en-US" sz="1200" dirty="0" smtClean="0"/>
              <a:t>.</a:t>
            </a:r>
          </a:p>
          <a:p>
            <a:r>
              <a:rPr lang="nb-NO" sz="1200" dirty="0" smtClean="0"/>
              <a:t>Luthersk kirketidende nr. 16/2012, s 381, Leder v/professor Harald </a:t>
            </a:r>
            <a:r>
              <a:rPr lang="nb-NO" sz="1200" dirty="0" err="1" smtClean="0"/>
              <a:t>Hegstad</a:t>
            </a:r>
            <a:r>
              <a:rPr lang="nb-NO" sz="1200" dirty="0" smtClean="0"/>
              <a:t>. Temanummer: </a:t>
            </a:r>
            <a:r>
              <a:rPr lang="nb-NO" sz="1200" dirty="0" err="1" smtClean="0"/>
              <a:t>Apokatastasis</a:t>
            </a:r>
            <a:r>
              <a:rPr lang="nb-NO" sz="1200" dirty="0" smtClean="0"/>
              <a:t>? </a:t>
            </a:r>
          </a:p>
          <a:p>
            <a:r>
              <a:rPr lang="nb-NO" sz="1200" dirty="0" err="1" smtClean="0"/>
              <a:t>Bath</a:t>
            </a:r>
            <a:r>
              <a:rPr lang="nb-NO" sz="1200" dirty="0" smtClean="0"/>
              <a:t> </a:t>
            </a:r>
            <a:r>
              <a:rPr lang="nb-NO" sz="1200" dirty="0" err="1" smtClean="0"/>
              <a:t>of</a:t>
            </a:r>
            <a:r>
              <a:rPr lang="nb-NO" sz="1200" dirty="0" smtClean="0"/>
              <a:t> </a:t>
            </a:r>
            <a:r>
              <a:rPr lang="nb-NO" sz="1200" dirty="0" err="1" smtClean="0"/>
              <a:t>Apolausis</a:t>
            </a:r>
            <a:r>
              <a:rPr lang="nb-NO" sz="1200" dirty="0" smtClean="0"/>
              <a:t> – The </a:t>
            </a:r>
            <a:r>
              <a:rPr lang="nb-NO" sz="1200" dirty="0" err="1" smtClean="0"/>
              <a:t>mosaic</a:t>
            </a:r>
            <a:r>
              <a:rPr lang="nb-NO" sz="1200" dirty="0" smtClean="0"/>
              <a:t> </a:t>
            </a:r>
            <a:r>
              <a:rPr lang="nb-NO" sz="1200" dirty="0" err="1" smtClean="0"/>
              <a:t>of</a:t>
            </a:r>
            <a:r>
              <a:rPr lang="nb-NO" sz="1200" dirty="0" smtClean="0"/>
              <a:t> Soteria (Det arkeologiske museet i </a:t>
            </a:r>
            <a:r>
              <a:rPr lang="nb-NO" sz="1200" dirty="0" err="1" smtClean="0"/>
              <a:t>Antiokia</a:t>
            </a:r>
            <a:r>
              <a:rPr lang="nb-NO" sz="1200" dirty="0" smtClean="0"/>
              <a:t>): </a:t>
            </a:r>
            <a:r>
              <a:rPr lang="nb-NO" sz="1200" dirty="0" smtClean="0">
                <a:hlinkClick r:id="rId2"/>
              </a:rPr>
              <a:t>http://www.theoi.com/Gallery/Z28.1.html</a:t>
            </a:r>
            <a:endParaRPr lang="nb-NO" sz="1200" dirty="0" smtClean="0"/>
          </a:p>
          <a:p>
            <a:r>
              <a:rPr lang="nb-NO" sz="1200" dirty="0" smtClean="0"/>
              <a:t>Per Lønning, Hva er kristendom? </a:t>
            </a:r>
            <a:r>
              <a:rPr lang="nb-NO" sz="1200" dirty="0" err="1" smtClean="0"/>
              <a:t>Gyldrndal</a:t>
            </a:r>
            <a:r>
              <a:rPr lang="nb-NO" sz="1200" dirty="0" smtClean="0"/>
              <a:t> Norsk Forlag 1977. </a:t>
            </a:r>
          </a:p>
          <a:p>
            <a:pPr lvl="0"/>
            <a:r>
              <a:rPr lang="nb-NO" sz="1200" dirty="0" smtClean="0"/>
              <a:t>TOBIASSEN, T.: Like til jordens ender, Bergen 2004 (82 s.): </a:t>
            </a:r>
            <a:r>
              <a:rPr lang="nb-NO" sz="1200" dirty="0" smtClean="0">
                <a:hlinkClick r:id="rId3"/>
              </a:rPr>
              <a:t>http://home.hib.no/ansatte/tto/NT-bok_2000/index.htm</a:t>
            </a:r>
            <a:r>
              <a:rPr lang="nb-NO" sz="1200" dirty="0" smtClean="0"/>
              <a:t> </a:t>
            </a:r>
          </a:p>
          <a:p>
            <a:pPr lvl="0"/>
            <a:r>
              <a:rPr lang="nb-NO" sz="1200" dirty="0" smtClean="0"/>
              <a:t>Peder Borgen (red), Bibelen i brennpunktet </a:t>
            </a:r>
            <a:r>
              <a:rPr lang="nb-NO" sz="1200" i="1" dirty="0" smtClean="0"/>
              <a:t>(</a:t>
            </a:r>
            <a:r>
              <a:rPr lang="nb-NO" sz="1200" i="1" dirty="0" err="1" smtClean="0"/>
              <a:t>Hele-skapningen-sukker-motivet</a:t>
            </a:r>
            <a:r>
              <a:rPr lang="nb-NO" sz="1200" i="1" dirty="0" smtClean="0"/>
              <a:t>)</a:t>
            </a:r>
            <a:r>
              <a:rPr lang="nb-NO" sz="1200" dirty="0" smtClean="0"/>
              <a:t>, Tapir 1981.</a:t>
            </a:r>
            <a:r>
              <a:rPr lang="nb-NO" sz="1200" i="1" dirty="0" smtClean="0"/>
              <a:t> </a:t>
            </a:r>
            <a:endParaRPr lang="nb-NO" sz="1200" dirty="0" smtClean="0"/>
          </a:p>
          <a:p>
            <a:endParaRPr lang="nb-NO" sz="1200" dirty="0"/>
          </a:p>
          <a:p>
            <a:endParaRPr lang="nb-NO" sz="1200" dirty="0"/>
          </a:p>
          <a:p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6000" b="1" i="1" dirty="0" smtClean="0"/>
              <a:t>soteria, </a:t>
            </a:r>
            <a:r>
              <a:rPr lang="nb-NO" sz="6000" b="1" i="1" dirty="0" err="1" smtClean="0"/>
              <a:t>soterios</a:t>
            </a:r>
            <a:r>
              <a:rPr lang="nb-NO" sz="6000" b="1" i="1" dirty="0" smtClean="0"/>
              <a:t>, </a:t>
            </a:r>
            <a:r>
              <a:rPr lang="nb-NO" sz="6000" b="1" i="1" dirty="0" err="1" smtClean="0"/>
              <a:t>sozein</a:t>
            </a:r>
            <a:endParaRPr lang="nb-NO" sz="6000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4000" b="1" dirty="0" smtClean="0">
                <a:latin typeface="+mj-lt"/>
              </a:rPr>
              <a:t>Ordstammen: </a:t>
            </a:r>
            <a:r>
              <a:rPr lang="nb-NO" sz="4000" dirty="0" smtClean="0">
                <a:latin typeface="+mj-lt"/>
              </a:rPr>
              <a:t>Hel, frisk, uskadd.</a:t>
            </a:r>
          </a:p>
          <a:p>
            <a:r>
              <a:rPr lang="nb-NO" sz="4000" b="1" dirty="0" smtClean="0">
                <a:latin typeface="+mj-lt"/>
              </a:rPr>
              <a:t>Verb: </a:t>
            </a:r>
            <a:r>
              <a:rPr lang="nb-NO" sz="4000" dirty="0" smtClean="0">
                <a:latin typeface="+mj-lt"/>
              </a:rPr>
              <a:t>Bevare hel, redde, frelse/berge</a:t>
            </a:r>
          </a:p>
          <a:p>
            <a:r>
              <a:rPr lang="nb-NO" sz="4000" b="1" dirty="0" smtClean="0">
                <a:latin typeface="+mj-lt"/>
              </a:rPr>
              <a:t>Profan gresk:</a:t>
            </a:r>
            <a:r>
              <a:rPr lang="nb-NO" sz="4000" dirty="0" smtClean="0">
                <a:latin typeface="+mj-lt"/>
              </a:rPr>
              <a:t> Redning fra akutt livsfare, krig og havsnød. </a:t>
            </a:r>
          </a:p>
          <a:p>
            <a:pPr>
              <a:buNone/>
            </a:pPr>
            <a:r>
              <a:rPr lang="nb-NO" sz="4000" dirty="0" smtClean="0">
                <a:latin typeface="+mj-lt"/>
              </a:rPr>
              <a:t>	Opprettholdelse av menneskets indre vesen, verd og velbefinnende.</a:t>
            </a:r>
            <a:endParaRPr lang="nb-NO" sz="4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Frelse som ”berging”/”redning”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nb-NO" sz="2800" i="1" dirty="0" smtClean="0"/>
              <a:t>	</a:t>
            </a:r>
            <a:r>
              <a:rPr lang="nb-NO" i="1" dirty="0" smtClean="0"/>
              <a:t>Peter steg ut av båten og gikk på vannet bort til Jesus. 30 Men da han så hvor hardt det blåste, ble han redd. Han begynte å synke, og ropte: «</a:t>
            </a:r>
            <a:r>
              <a:rPr lang="nb-NO" i="1" u="sng" dirty="0" smtClean="0"/>
              <a:t>Herre, berg meg</a:t>
            </a:r>
            <a:r>
              <a:rPr lang="nb-NO" i="1" dirty="0" smtClean="0"/>
              <a:t>!» </a:t>
            </a:r>
            <a:r>
              <a:rPr lang="nb-NO" dirty="0" smtClean="0">
                <a:latin typeface="+mj-lt"/>
              </a:rPr>
              <a:t>(Matteus 14,29f.)</a:t>
            </a:r>
          </a:p>
          <a:p>
            <a:pPr algn="just">
              <a:buNone/>
            </a:pPr>
            <a:endParaRPr lang="nb-NO" sz="2000" b="1" i="1" dirty="0" smtClean="0"/>
          </a:p>
          <a:p>
            <a:pPr algn="just">
              <a:buNone/>
            </a:pPr>
            <a:r>
              <a:rPr lang="nb-NO" sz="4000" b="1" i="1" dirty="0" smtClean="0"/>
              <a:t>		     </a:t>
            </a:r>
            <a:r>
              <a:rPr lang="nb-NO" sz="4400" b="1" i="1" dirty="0" err="1" smtClean="0"/>
              <a:t>Soson</a:t>
            </a:r>
            <a:r>
              <a:rPr lang="nb-NO" sz="4400" b="1" i="1" dirty="0" smtClean="0"/>
              <a:t> </a:t>
            </a:r>
            <a:r>
              <a:rPr lang="nb-NO" sz="4400" b="1" i="1" dirty="0" err="1" smtClean="0"/>
              <a:t>me</a:t>
            </a:r>
            <a:r>
              <a:rPr lang="nb-NO" sz="4400" b="1" i="1" dirty="0" smtClean="0"/>
              <a:t>! </a:t>
            </a:r>
            <a:r>
              <a:rPr lang="el-GR" sz="4400" i="1" dirty="0" smtClean="0"/>
              <a:t>σωσον</a:t>
            </a:r>
            <a:r>
              <a:rPr lang="nb-NO" sz="4400" i="1" dirty="0" smtClean="0"/>
              <a:t> </a:t>
            </a:r>
            <a:r>
              <a:rPr lang="el-GR" sz="4400" i="1" dirty="0" smtClean="0"/>
              <a:t>με</a:t>
            </a:r>
            <a:r>
              <a:rPr lang="nb-NO" sz="4400" i="1" dirty="0" smtClean="0"/>
              <a:t> </a:t>
            </a:r>
            <a:endParaRPr lang="nb-NO" sz="4400" b="1" i="1" dirty="0" smtClean="0"/>
          </a:p>
          <a:p>
            <a:pPr algn="just">
              <a:buNone/>
            </a:pPr>
            <a:endParaRPr lang="nb-NO" sz="1800" dirty="0" smtClean="0">
              <a:latin typeface="+mj-lt"/>
            </a:endParaRPr>
          </a:p>
          <a:p>
            <a:pPr hangingPunct="0">
              <a:buNone/>
            </a:pPr>
            <a:r>
              <a:rPr lang="nb-NO" sz="2000" b="1" dirty="0" smtClean="0">
                <a:latin typeface="+mj-lt"/>
              </a:rPr>
              <a:t>	Den greske teksten                                                                             </a:t>
            </a:r>
            <a:r>
              <a:rPr lang="nb-NO" sz="2000" dirty="0" smtClean="0">
                <a:latin typeface="+mj-lt"/>
                <a:hlinkClick r:id="rId2"/>
              </a:rPr>
              <a:t>http://www-users.cs.york.ac.uk/~fisher/gnt/</a:t>
            </a:r>
            <a:r>
              <a:rPr lang="nb-NO" sz="2000" dirty="0" smtClean="0">
                <a:latin typeface="+mj-lt"/>
              </a:rPr>
              <a:t> </a:t>
            </a:r>
          </a:p>
          <a:p>
            <a:pPr hangingPunct="0">
              <a:buNone/>
            </a:pPr>
            <a:r>
              <a:rPr lang="nb-NO" sz="2800" b="1" i="1" dirty="0" smtClean="0">
                <a:latin typeface="+mj-lt"/>
              </a:rPr>
              <a:t>	</a:t>
            </a:r>
            <a:endParaRPr lang="nb-NO" dirty="0" smtClean="0"/>
          </a:p>
          <a:p>
            <a:pPr>
              <a:buNone/>
            </a:pPr>
            <a:r>
              <a:rPr lang="nb-NO" sz="2400" b="1" dirty="0" smtClean="0"/>
              <a:t>	</a:t>
            </a:r>
            <a:endParaRPr lang="nb-NO" sz="20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000" b="1" dirty="0" smtClean="0"/>
              <a:t>Frelse og helbredelse</a:t>
            </a:r>
            <a:endParaRPr lang="nb-NO" sz="54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nb-NO" sz="1600" dirty="0" smtClean="0"/>
              <a:t>	</a:t>
            </a:r>
            <a:r>
              <a:rPr lang="nb-NO" sz="1600" b="1" dirty="0" err="1" smtClean="0"/>
              <a:t>Jairus</a:t>
            </a:r>
            <a:r>
              <a:rPr lang="nb-NO" sz="1600" b="1" dirty="0" smtClean="0"/>
              <a:t>' datter og kvinnen som rørte ved Jesu kappe: </a:t>
            </a:r>
          </a:p>
          <a:p>
            <a:pPr algn="just">
              <a:buNone/>
            </a:pPr>
            <a:r>
              <a:rPr lang="nb-NO" sz="1600" dirty="0" smtClean="0"/>
              <a:t>	</a:t>
            </a:r>
            <a:r>
              <a:rPr lang="nb-NO" sz="1600" i="1" dirty="0" smtClean="0"/>
              <a:t>”Det var en kvinne der som hadde hatt blødninger i tolv år. 26 Hun hadde lidd mye hos mange leger. </a:t>
            </a:r>
            <a:r>
              <a:rPr lang="nb-NO" sz="1600" i="1" u="sng" dirty="0" smtClean="0"/>
              <a:t>Alt hun eide, hadde hun brukt uten å bli hjulpet; det var heller blitt verre med henne</a:t>
            </a:r>
            <a:r>
              <a:rPr lang="nb-NO" sz="1600" i="1" dirty="0" smtClean="0"/>
              <a:t>. 27 Hun hadde fått høre om Jesus og kom nå bakfra i folkemengden og rørte ved kappen hans. 28 For hun tenkte: «Om jeg så bare får røre ved klærne hans, blir jeg frisk.» 29 Med en gang stanset blødningen, og hun kjente på kroppen at hun var blitt helbredet for plagen. 30 I det samme merket Jesus at en kraft gikk ut fra ham,… 34 Da sa han til henne: «</a:t>
            </a:r>
            <a:r>
              <a:rPr lang="nb-NO" sz="1600" i="1" u="sng" dirty="0" smtClean="0"/>
              <a:t>Din tro har frelst deg, datter. Gå bort i fred. Du skal være frisk og kvitt plagen din</a:t>
            </a:r>
            <a:r>
              <a:rPr lang="nb-NO" sz="1600" i="1" dirty="0" smtClean="0"/>
              <a:t>.»” </a:t>
            </a:r>
            <a:r>
              <a:rPr lang="nb-NO" sz="1600" dirty="0" smtClean="0"/>
              <a:t>(Mark 5,25ff.)</a:t>
            </a:r>
            <a:endParaRPr lang="nb-NO" sz="16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nb-NO" dirty="0" smtClean="0">
                <a:latin typeface="+mj-lt"/>
              </a:rPr>
              <a:t>	</a:t>
            </a:r>
            <a:r>
              <a:rPr lang="nb-NO" b="1" dirty="0" err="1" smtClean="0">
                <a:latin typeface="+mj-lt"/>
              </a:rPr>
              <a:t>Jairus</a:t>
            </a:r>
            <a:r>
              <a:rPr lang="nb-NO" b="1" dirty="0" smtClean="0">
                <a:latin typeface="+mj-lt"/>
              </a:rPr>
              <a:t>' datter og kvinnen som rørte ved Jesu kappe: </a:t>
            </a:r>
          </a:p>
          <a:p>
            <a:pPr algn="just">
              <a:buNone/>
            </a:pPr>
            <a:r>
              <a:rPr lang="nb-NO" dirty="0" smtClean="0">
                <a:latin typeface="+mj-lt"/>
              </a:rPr>
              <a:t>	</a:t>
            </a:r>
            <a:r>
              <a:rPr lang="nb-NO" i="1" dirty="0" smtClean="0">
                <a:latin typeface="+mj-lt"/>
              </a:rPr>
              <a:t>”Mens alle så på, kastet hun seg ned for ham og fortalte hvorfor </a:t>
            </a:r>
            <a:r>
              <a:rPr lang="nb-NO" i="1" u="sng" dirty="0" smtClean="0">
                <a:latin typeface="+mj-lt"/>
              </a:rPr>
              <a:t>hun hadde rørt ved ham, og</a:t>
            </a:r>
            <a:r>
              <a:rPr lang="nb-NO" i="1" dirty="0" smtClean="0">
                <a:latin typeface="+mj-lt"/>
              </a:rPr>
              <a:t> hvordan hun var </a:t>
            </a:r>
            <a:r>
              <a:rPr lang="nb-NO" i="1" u="sng" dirty="0" smtClean="0">
                <a:latin typeface="+mj-lt"/>
              </a:rPr>
              <a:t>blitt frisk med det samme</a:t>
            </a:r>
            <a:r>
              <a:rPr lang="nb-NO" i="1" dirty="0" smtClean="0">
                <a:latin typeface="+mj-lt"/>
              </a:rPr>
              <a:t>. 48 Da sa Jesus til henne: «</a:t>
            </a:r>
            <a:r>
              <a:rPr lang="nb-NO" i="1" u="sng" dirty="0" smtClean="0">
                <a:latin typeface="+mj-lt"/>
              </a:rPr>
              <a:t>Din tro har frelst deg</a:t>
            </a:r>
            <a:r>
              <a:rPr lang="nb-NO" i="1" dirty="0" smtClean="0">
                <a:latin typeface="+mj-lt"/>
              </a:rPr>
              <a:t>, datter. Gå i fred!” </a:t>
            </a:r>
            <a:r>
              <a:rPr lang="nb-NO" dirty="0" smtClean="0">
                <a:latin typeface="+mj-lt"/>
              </a:rPr>
              <a:t>(Lukas 8,47-48)</a:t>
            </a:r>
            <a:endParaRPr lang="nb-NO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600" b="1" dirty="0" smtClean="0"/>
              <a:t>Frelse og velvære</a:t>
            </a:r>
            <a:endParaRPr lang="nb-NO" sz="6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i="1" dirty="0" smtClean="0"/>
              <a:t>	</a:t>
            </a:r>
            <a:r>
              <a:rPr lang="nb-NO" sz="3600" i="1" dirty="0" smtClean="0"/>
              <a:t>”Du skal være frisk og kvitt plagen din.»”</a:t>
            </a:r>
          </a:p>
          <a:p>
            <a:pPr>
              <a:buNone/>
            </a:pPr>
            <a:r>
              <a:rPr lang="nb-NO" i="1" dirty="0" smtClean="0"/>
              <a:t>	</a:t>
            </a:r>
            <a:r>
              <a:rPr lang="nb-NO" sz="2000" dirty="0" smtClean="0"/>
              <a:t>(Mark 5,34)</a:t>
            </a:r>
          </a:p>
          <a:p>
            <a:pPr>
              <a:buNone/>
            </a:pPr>
            <a:endParaRPr lang="nb-NO" sz="2000" dirty="0" smtClean="0"/>
          </a:p>
          <a:p>
            <a:pPr>
              <a:buNone/>
            </a:pPr>
            <a:r>
              <a:rPr lang="nb-NO" sz="3600" dirty="0" smtClean="0"/>
              <a:t>	Frelse betyr også velvære (se mosaikk)</a:t>
            </a:r>
          </a:p>
          <a:p>
            <a:pPr>
              <a:buNone/>
            </a:pPr>
            <a:r>
              <a:rPr lang="nb-NO" sz="3600" dirty="0" smtClean="0"/>
              <a:t>	</a:t>
            </a:r>
            <a:r>
              <a:rPr lang="nb-NO" sz="2000" dirty="0" smtClean="0"/>
              <a:t>(allmenngresk)</a:t>
            </a:r>
            <a:endParaRPr lang="nb-NO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6600" b="1" dirty="0" smtClean="0"/>
              <a:t>Dagens spørsmål</a:t>
            </a:r>
            <a:endParaRPr lang="nb-NO" sz="6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b-NO" i="1" dirty="0" smtClean="0"/>
              <a:t>	</a:t>
            </a:r>
            <a:r>
              <a:rPr lang="nb-NO" sz="3600" i="1" dirty="0" smtClean="0"/>
              <a:t>Frelse – er det noe for dagens mennesker eller er det gått ut på dato?</a:t>
            </a:r>
          </a:p>
          <a:p>
            <a:pPr>
              <a:buNone/>
            </a:pPr>
            <a:endParaRPr lang="nb-NO" sz="2800" i="1" dirty="0" smtClean="0"/>
          </a:p>
          <a:p>
            <a:pPr>
              <a:buNone/>
            </a:pPr>
            <a:r>
              <a:rPr lang="nb-NO" sz="2800" i="1" dirty="0" smtClean="0"/>
              <a:t>	</a:t>
            </a:r>
            <a:r>
              <a:rPr lang="nb-NO" sz="3500" b="1" i="1" dirty="0" smtClean="0"/>
              <a:t>Ja, ordet er relevant også i vår tid, fordi:</a:t>
            </a:r>
          </a:p>
          <a:p>
            <a:pPr>
              <a:buNone/>
            </a:pPr>
            <a:r>
              <a:rPr lang="nb-NO" sz="3600" i="1" dirty="0" smtClean="0"/>
              <a:t>	Frelse kan korrespondere med moderne tenkning om: </a:t>
            </a:r>
          </a:p>
          <a:p>
            <a:pPr>
              <a:buNone/>
            </a:pPr>
            <a:endParaRPr lang="nb-NO" sz="3600" i="1" dirty="0" smtClean="0"/>
          </a:p>
          <a:p>
            <a:pPr>
              <a:buNone/>
            </a:pPr>
            <a:r>
              <a:rPr lang="nb-NO" sz="3600" i="1" dirty="0" smtClean="0"/>
              <a:t>	</a:t>
            </a:r>
            <a:r>
              <a:rPr lang="nb-NO" sz="3600" b="1" i="1" dirty="0" smtClean="0"/>
              <a:t>velvære, helhet, helbredelse, </a:t>
            </a:r>
            <a:r>
              <a:rPr lang="nb-NO" sz="3600" b="1" i="1" dirty="0" err="1" smtClean="0"/>
              <a:t>livsforandring</a:t>
            </a:r>
            <a:endParaRPr lang="nb-NO" sz="3600" b="1" i="1" dirty="0" smtClean="0"/>
          </a:p>
          <a:p>
            <a:pPr>
              <a:buNone/>
            </a:pPr>
            <a:r>
              <a:rPr lang="nb-NO" sz="3600" b="1" i="1" dirty="0" smtClean="0"/>
              <a:t>	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6600" b="1" dirty="0" smtClean="0"/>
              <a:t>Vardesenteret</a:t>
            </a:r>
            <a:endParaRPr lang="nb-NO" sz="6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z="3600" b="1" dirty="0" err="1" smtClean="0"/>
              <a:t>Stressmestring</a:t>
            </a:r>
            <a:r>
              <a:rPr lang="nb-NO" sz="3600" b="1" dirty="0" smtClean="0"/>
              <a:t> , tankebygging og velvære</a:t>
            </a: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endParaRPr lang="nb-NO" sz="900" b="1" dirty="0" smtClean="0">
              <a:hlinkClick r:id="rId2"/>
            </a:endParaRPr>
          </a:p>
          <a:p>
            <a:pPr>
              <a:buNone/>
            </a:pPr>
            <a:r>
              <a:rPr lang="nb-NO" sz="900" b="1" dirty="0" smtClean="0">
                <a:hlinkClick r:id="rId2"/>
              </a:rPr>
              <a:t>http://vardesenteret.no/no/rehabilitering_og_mestring/laring-og_mestringssenteret/Mindfullness%2Fstressmestringsprogram+for+kreftpasienter.9UFRvU2R.ips</a:t>
            </a:r>
            <a:r>
              <a:rPr lang="nb-NO" sz="900" b="1" dirty="0" smtClean="0"/>
              <a:t> </a:t>
            </a:r>
          </a:p>
        </p:txBody>
      </p:sp>
      <p:pic>
        <p:nvPicPr>
          <p:cNvPr id="2050" name="Picture 2" descr="Mindfullness/stressmestringsprogram for kreftpasien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348880"/>
            <a:ext cx="5019675" cy="3343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534</Words>
  <Application>Microsoft Office PowerPoint</Application>
  <PresentationFormat>Skjermfremvisning (4:3)</PresentationFormat>
  <Paragraphs>223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38</vt:i4>
      </vt:variant>
    </vt:vector>
  </HeadingPairs>
  <TitlesOfParts>
    <vt:vector size="39" baseType="lpstr">
      <vt:lpstr>Office-tema</vt:lpstr>
      <vt:lpstr>FRELSE</vt:lpstr>
      <vt:lpstr>Frelse som allment begrep</vt:lpstr>
      <vt:lpstr>Frelse som ”velvære”</vt:lpstr>
      <vt:lpstr>soteria, soterios, sozein</vt:lpstr>
      <vt:lpstr>Frelse som ”berging”/”redning”</vt:lpstr>
      <vt:lpstr>Frelse og helbredelse</vt:lpstr>
      <vt:lpstr>Frelse og velvære</vt:lpstr>
      <vt:lpstr>Dagens spørsmål</vt:lpstr>
      <vt:lpstr>Vardesenteret</vt:lpstr>
      <vt:lpstr> Til alle tider søker mennesker: </vt:lpstr>
      <vt:lpstr>Kveldens tema:</vt:lpstr>
      <vt:lpstr>Lysbilde 12</vt:lpstr>
      <vt:lpstr>Lysbilde 13</vt:lpstr>
      <vt:lpstr>Frelse som forløsning/forsoning</vt:lpstr>
      <vt:lpstr>Hvorfor må mennesket frelses?</vt:lpstr>
      <vt:lpstr>1. Den dramatiske (klassiske) forsoningsteorien</vt:lpstr>
      <vt:lpstr>2. Den objektive (juridiske) forsoningsteorien:</vt:lpstr>
      <vt:lpstr>3. Den subjektive (psykologiske) forsoningsteorien: </vt:lpstr>
      <vt:lpstr>Frelse som livshjelp</vt:lpstr>
      <vt:lpstr>Frelsens betydning for enkeltmenneske og skaperverk</vt:lpstr>
      <vt:lpstr>Frelse som livshjelp, visshet og forløsning</vt:lpstr>
      <vt:lpstr>1. Frelse som livshjelp og helhet</vt:lpstr>
      <vt:lpstr>Antikkens mennesker beskyttet seg i borgbyen  ”polis”</vt:lpstr>
      <vt:lpstr>Byen gir beskyttelse og frelse</vt:lpstr>
      <vt:lpstr>Polis</vt:lpstr>
      <vt:lpstr>Guds by – Den endelige frelsen</vt:lpstr>
      <vt:lpstr>2. Frelst for evigheten</vt:lpstr>
      <vt:lpstr>3. Hele skaperverket sukker etter frelse</vt:lpstr>
      <vt:lpstr>Frelse ikke bare noe individuelt</vt:lpstr>
      <vt:lpstr>Hele-skapningen-sukker-motivet</vt:lpstr>
      <vt:lpstr>Hele-skapningen-sukker-motivet</vt:lpstr>
      <vt:lpstr>Skrik</vt:lpstr>
      <vt:lpstr>Skrik</vt:lpstr>
      <vt:lpstr>Edvard Munch skriver:</vt:lpstr>
      <vt:lpstr>Angst i samtiden</vt:lpstr>
      <vt:lpstr>Obstfelder</vt:lpstr>
      <vt:lpstr>Apokatastasis</vt:lpstr>
      <vt:lpstr>Anvendt litteratur og kilder</vt:lpstr>
    </vt:vector>
  </TitlesOfParts>
  <Company>/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Frelse </dc:title>
  <dc:creator>Frank</dc:creator>
  <cp:lastModifiedBy>Frank</cp:lastModifiedBy>
  <cp:revision>294</cp:revision>
  <dcterms:created xsi:type="dcterms:W3CDTF">2013-02-18T10:19:16Z</dcterms:created>
  <dcterms:modified xsi:type="dcterms:W3CDTF">2013-03-15T14:31:39Z</dcterms:modified>
</cp:coreProperties>
</file>